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12"/>
  </p:notesMasterIdLst>
  <p:handoutMasterIdLst>
    <p:handoutMasterId r:id="rId13"/>
  </p:handoutMasterIdLst>
  <p:sldIdLst>
    <p:sldId id="615" r:id="rId2"/>
    <p:sldId id="637" r:id="rId3"/>
    <p:sldId id="640" r:id="rId4"/>
    <p:sldId id="638" r:id="rId5"/>
    <p:sldId id="644" r:id="rId6"/>
    <p:sldId id="641" r:id="rId7"/>
    <p:sldId id="643" r:id="rId8"/>
    <p:sldId id="642" r:id="rId9"/>
    <p:sldId id="639" r:id="rId10"/>
    <p:sldId id="619" r:id="rId11"/>
  </p:sldIdLst>
  <p:sldSz cx="9144000" cy="6858000" type="screen4x3"/>
  <p:notesSz cx="6797675" cy="9926638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CE3D883-4516-4B6F-AFB1-825F40AF2CBB}">
          <p14:sldIdLst>
            <p14:sldId id="615"/>
            <p14:sldId id="637"/>
            <p14:sldId id="640"/>
            <p14:sldId id="638"/>
            <p14:sldId id="644"/>
            <p14:sldId id="641"/>
            <p14:sldId id="643"/>
            <p14:sldId id="642"/>
            <p14:sldId id="639"/>
            <p14:sldId id="6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19">
          <p15:clr>
            <a:srgbClr val="A4A3A4"/>
          </p15:clr>
        </p15:guide>
        <p15:guide id="2" orient="horz" pos="147">
          <p15:clr>
            <a:srgbClr val="A4A3A4"/>
          </p15:clr>
        </p15:guide>
        <p15:guide id="3" orient="horz">
          <p15:clr>
            <a:srgbClr val="A4A3A4"/>
          </p15:clr>
        </p15:guide>
        <p15:guide id="4" orient="horz" pos="3756">
          <p15:clr>
            <a:srgbClr val="A4A3A4"/>
          </p15:clr>
        </p15:guide>
        <p15:guide id="5" pos="339">
          <p15:clr>
            <a:srgbClr val="A4A3A4"/>
          </p15:clr>
        </p15:guide>
        <p15:guide id="6" pos="5633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5C7EADE-B879-1540-5F10-668ECB0A0A1F}" name="Kindie Tesfaye Fantaye" initials="KTF" userId="b7692f7c96df69ea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unes Vieira da Silva, Joao" initials="NVdSJ" lastIdx="1" clrIdx="0">
    <p:extLst>
      <p:ext uri="{19B8F6BF-5375-455C-9EA6-DF929625EA0E}">
        <p15:presenceInfo xmlns:p15="http://schemas.microsoft.com/office/powerpoint/2012/main" userId="Nunes Vieira da Silva, Joa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D5EBFF"/>
    <a:srgbClr val="FFFF99"/>
    <a:srgbClr val="EFF6AA"/>
    <a:srgbClr val="FFFFFF"/>
    <a:srgbClr val="34B233"/>
    <a:srgbClr val="F8F8F8"/>
    <a:srgbClr val="EAEAEA"/>
    <a:srgbClr val="3F9C35"/>
    <a:srgbClr val="E2F6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034E78-7F5D-4C2E-B375-FC64B27BC917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38B1855-1B75-4FBE-930C-398BA8C253C6}" styleName="Stijl, thema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Stijl, donker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202B0CA-FC54-4496-8BCA-5EF66A818D29}" styleName="Stijl, donker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8603FDC-E32A-4AB5-989C-0864C3EAD2B8}" styleName="Stijl, thema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B344D84-9AFB-497E-A393-DC336BA19D2E}" styleName="Stijl, gemiddeld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Stijl, gemiddeld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Stijl, gemiddeld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ijl, gemiddeld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Stijl, gemiddeld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Stijl, gemiddeld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Stijl, gemiddeld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A107856-5554-42FB-B03E-39F5DBC370BA}" styleName="Stijl, gemiddeld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E9639D4-E3E2-4D34-9284-5A2195B3D0D7}" styleName="Stijl, lich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212" autoAdjust="0"/>
    <p:restoredTop sz="85894" autoAdjust="0"/>
  </p:normalViewPr>
  <p:slideViewPr>
    <p:cSldViewPr snapToGrid="0" showGuides="1">
      <p:cViewPr varScale="1">
        <p:scale>
          <a:sx n="83" d="100"/>
          <a:sy n="83" d="100"/>
        </p:scale>
        <p:origin x="672" y="77"/>
      </p:cViewPr>
      <p:guideLst>
        <p:guide orient="horz" pos="1219"/>
        <p:guide orient="horz" pos="147"/>
        <p:guide orient="horz"/>
        <p:guide orient="horz" pos="3756"/>
        <p:guide pos="339"/>
        <p:guide pos="5633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A3E568-AD51-4ECF-8C29-C1637FF4E7C1}" type="datetimeFigureOut">
              <a:rPr lang="en-GB" smtClean="0"/>
              <a:t>19/05/2023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11B703-343C-4AAF-A57D-B655BA6A6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1027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CDA6FC-8F22-42F5-BB31-DF7626400BC6}" type="datetimeFigureOut">
              <a:rPr lang="en-GB" smtClean="0"/>
              <a:t>19/05/2023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44346-E44E-4A99-B2B9-A74FE86571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6398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and Autho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" t="1663" r="540" b="1094"/>
          <a:stretch>
            <a:fillRect/>
          </a:stretch>
        </p:blipFill>
        <p:spPr bwMode="auto">
          <a:xfrm>
            <a:off x="0" y="22225"/>
            <a:ext cx="9144000" cy="682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7" t="12526" r="5969"/>
          <a:stretch>
            <a:fillRect/>
          </a:stretch>
        </p:blipFill>
        <p:spPr bwMode="auto">
          <a:xfrm>
            <a:off x="0" y="76200"/>
            <a:ext cx="9144000" cy="678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6365875"/>
            <a:ext cx="1676400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85800" y="1676400"/>
            <a:ext cx="7772400" cy="1470025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371600" y="3432175"/>
            <a:ext cx="6400800" cy="682625"/>
          </a:xfrm>
        </p:spPr>
        <p:txBody>
          <a:bodyPr>
            <a:norm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s-E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209800" y="4267200"/>
            <a:ext cx="44958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209800" y="4833257"/>
            <a:ext cx="44958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209800" y="5410200"/>
            <a:ext cx="44958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963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457200" y="1524000"/>
            <a:ext cx="8229600" cy="4419600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/>
              <a:t>Click icon to add chart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75713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pan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Final Pocket Folder Art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495300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3"/>
          <p:cNvSpPr txBox="1">
            <a:spLocks/>
          </p:cNvSpPr>
          <p:nvPr/>
        </p:nvSpPr>
        <p:spPr bwMode="auto">
          <a:xfrm>
            <a:off x="5638800" y="2124075"/>
            <a:ext cx="29718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es-ES" sz="4000" b="1" dirty="0">
                <a:solidFill>
                  <a:srgbClr val="76BD44"/>
                </a:solidFill>
              </a:rPr>
              <a:t>Thank you for your interest!</a:t>
            </a:r>
            <a:endParaRPr lang="es-ES" altLang="es-ES" sz="4000" b="1" dirty="0">
              <a:solidFill>
                <a:srgbClr val="76BD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169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6331"/>
            <a:ext cx="7886700" cy="73905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0900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524000"/>
            <a:ext cx="82296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63214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>
              <a:defRPr sz="3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57200" y="1524000"/>
            <a:ext cx="8229600" cy="4495800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/>
              <a:t>Click icon to add picture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96758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ictur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>
              <a:defRPr sz="3800" b="1"/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648200" y="1527638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85999"/>
            <a:ext cx="4040188" cy="3810001"/>
          </a:xfrm>
        </p:spPr>
        <p:txBody>
          <a:bodyPr/>
          <a:lstStyle>
            <a:lvl1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800" i="1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1524000"/>
            <a:ext cx="4038600" cy="4572000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/>
              <a:t>Click icon to add picture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3008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85999"/>
            <a:ext cx="4040188" cy="3810001"/>
          </a:xfrm>
        </p:spPr>
        <p:txBody>
          <a:bodyPr/>
          <a:lstStyle>
            <a:lvl1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800" i="1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648200" y="1524000"/>
            <a:ext cx="4038600" cy="4572000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4017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>
              <a:defRPr sz="3800" b="1"/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7200" y="2255837"/>
            <a:ext cx="3962400" cy="3763963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0"/>
          </p:nvPr>
        </p:nvSpPr>
        <p:spPr>
          <a:xfrm>
            <a:off x="4746172" y="2255837"/>
            <a:ext cx="3962400" cy="3763963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22"/>
          <p:cNvSpPr>
            <a:spLocks noGrp="1"/>
          </p:cNvSpPr>
          <p:nvPr>
            <p:ph type="body" sz="quarter" idx="15"/>
          </p:nvPr>
        </p:nvSpPr>
        <p:spPr>
          <a:xfrm>
            <a:off x="457200" y="1524000"/>
            <a:ext cx="8305800" cy="609600"/>
          </a:xfr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4516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>
              <a:defRPr sz="3800" b="1"/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7" name="Text Placeholder 22"/>
          <p:cNvSpPr>
            <a:spLocks noGrp="1"/>
          </p:cNvSpPr>
          <p:nvPr>
            <p:ph type="body" sz="quarter" idx="15"/>
          </p:nvPr>
        </p:nvSpPr>
        <p:spPr>
          <a:xfrm>
            <a:off x="457200" y="1524000"/>
            <a:ext cx="8305800" cy="609600"/>
          </a:xfrm>
        </p:spPr>
        <p:txBody>
          <a:bodyPr>
            <a:norm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6"/>
          </p:nvPr>
        </p:nvSpPr>
        <p:spPr>
          <a:xfrm>
            <a:off x="457200" y="4495800"/>
            <a:ext cx="8305800" cy="609600"/>
          </a:xfr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7972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5105400" cy="4191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791200" y="1600200"/>
            <a:ext cx="2895599" cy="1325562"/>
          </a:xfrm>
        </p:spPr>
        <p:txBody>
          <a:bodyPr rtlCol="0"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>
              <a:defRPr sz="3800" b="1"/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791200" y="3008586"/>
            <a:ext cx="2895599" cy="1325562"/>
          </a:xfrm>
        </p:spPr>
        <p:txBody>
          <a:bodyPr rtlCol="0"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5791200" y="4419600"/>
            <a:ext cx="2895599" cy="1325562"/>
          </a:xfrm>
        </p:spPr>
        <p:txBody>
          <a:bodyPr rtlCol="0"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25669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hree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505200"/>
            <a:ext cx="8229600" cy="2438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600200"/>
            <a:ext cx="2590800" cy="1752600"/>
          </a:xfrm>
        </p:spPr>
        <p:txBody>
          <a:bodyPr rtlCol="0"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>
              <a:defRPr sz="3800" b="1"/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3276600" y="1600200"/>
            <a:ext cx="2590800" cy="1752600"/>
          </a:xfrm>
        </p:spPr>
        <p:txBody>
          <a:bodyPr rtlCol="0"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6096000" y="1600200"/>
            <a:ext cx="2590800" cy="1752600"/>
          </a:xfrm>
        </p:spPr>
        <p:txBody>
          <a:bodyPr rtlCol="0"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49995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s-ES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</p:txBody>
      </p:sp>
      <p:pic>
        <p:nvPicPr>
          <p:cNvPr id="1028" name="Picture 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6365875"/>
            <a:ext cx="1676400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7"/>
          <a:stretch>
            <a:fillRect/>
          </a:stretch>
        </p:blipFill>
        <p:spPr bwMode="auto">
          <a:xfrm>
            <a:off x="-152400" y="6016625"/>
            <a:ext cx="696912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8888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7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800" b="1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accent1"/>
          </a:solidFill>
          <a:latin typeface="Arial" pitchFamily="34" charset="0"/>
          <a:cs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accent1"/>
          </a:solidFill>
          <a:latin typeface="Arial" pitchFamily="34" charset="0"/>
          <a:cs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accent1"/>
          </a:solidFill>
          <a:latin typeface="Arial" pitchFamily="34" charset="0"/>
          <a:cs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accent1"/>
          </a:solidFill>
          <a:latin typeface="Arial" pitchFamily="34" charset="0"/>
          <a:cs typeface="Arial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accent1"/>
          </a:solidFill>
          <a:latin typeface="Arial" pitchFamily="34" charset="0"/>
          <a:cs typeface="Arial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accent1"/>
          </a:solidFill>
          <a:latin typeface="Arial" pitchFamily="34" charset="0"/>
          <a:cs typeface="Arial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accent1"/>
          </a:solidFill>
          <a:latin typeface="Arial" pitchFamily="34" charset="0"/>
          <a:cs typeface="Arial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accent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i="1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mailto:j.silva@cgiar.or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jvasco323.github.io/eia-yg-training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81B94-5189-400B-A7E2-5A213C0A0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016" y="362242"/>
            <a:ext cx="8839967" cy="1089276"/>
          </a:xfrm>
        </p:spPr>
        <p:txBody>
          <a:bodyPr/>
          <a:lstStyle/>
          <a:p>
            <a:pPr>
              <a:lnSpc>
                <a:spcPts val="4700"/>
              </a:lnSpc>
            </a:pPr>
            <a:r>
              <a:rPr lang="en-US" sz="3200" dirty="0"/>
              <a:t>Yield gap decomposition: Theory &amp; practice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DC878F-9069-77EA-D2F3-B09AED0B86B2}"/>
              </a:ext>
            </a:extLst>
          </p:cNvPr>
          <p:cNvSpPr/>
          <p:nvPr/>
        </p:nvSpPr>
        <p:spPr>
          <a:xfrm>
            <a:off x="2800459" y="5881369"/>
            <a:ext cx="35430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spcAft>
                <a:spcPts val="300"/>
              </a:spcAft>
            </a:pPr>
            <a:r>
              <a:rPr lang="en-GB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Addis Ababa, </a:t>
            </a:r>
            <a:r>
              <a:rPr lang="en-GB" sz="2000" b="1">
                <a:latin typeface="Helvetica" panose="020B0604020202020204" pitchFamily="34" charset="0"/>
                <a:cs typeface="Helvetica" panose="020B0604020202020204" pitchFamily="34" charset="0"/>
              </a:rPr>
              <a:t>May 24</a:t>
            </a:r>
            <a:r>
              <a:rPr lang="en-GB" sz="2000" b="1" baseline="30000">
                <a:latin typeface="Helvetica" panose="020B0604020202020204" pitchFamily="34" charset="0"/>
                <a:cs typeface="Helvetica" panose="020B0604020202020204" pitchFamily="34" charset="0"/>
              </a:rPr>
              <a:t>th</a:t>
            </a:r>
            <a:r>
              <a:rPr lang="en-GB" sz="2000" b="1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0E0FCA-ABF6-A519-8707-0E16754FF4F6}"/>
              </a:ext>
            </a:extLst>
          </p:cNvPr>
          <p:cNvSpPr txBox="1"/>
          <p:nvPr/>
        </p:nvSpPr>
        <p:spPr>
          <a:xfrm>
            <a:off x="2425125" y="1451518"/>
            <a:ext cx="3823062" cy="12849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300"/>
              </a:spcAft>
            </a:pPr>
            <a:r>
              <a:rPr lang="en-GB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João Vasco Silva (PhD)</a:t>
            </a:r>
          </a:p>
          <a:p>
            <a:pPr algn="ctr">
              <a:spcBef>
                <a:spcPts val="0"/>
              </a:spcBef>
              <a:spcAft>
                <a:spcPts val="300"/>
              </a:spcAft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j.silva@cgiar.org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>
              <a:spcBef>
                <a:spcPts val="0"/>
              </a:spcBef>
              <a:spcAft>
                <a:spcPts val="300"/>
              </a:spcAft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Agronomy-at-scale Data Scientist</a:t>
            </a:r>
            <a:endParaRPr lang="nl-NL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CIMMYT-Zimbabwe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F148D1-F0E9-9F4B-DF57-615B5BFE7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16" y="3050569"/>
            <a:ext cx="8839966" cy="251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212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0194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3C2D3BA-2340-81D3-5DD6-8B2AC05D9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>
                <a:hlinkClick r:id="rId2"/>
              </a:rPr>
              <a:t>https://jvasco323.github.io/eia-yg-training</a:t>
            </a:r>
            <a:r>
              <a:rPr lang="en-US" sz="2800" dirty="0"/>
              <a:t>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3D0E02-B31F-9209-D15E-498D6335C8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23" r="29242" b="5385"/>
          <a:stretch/>
        </p:blipFill>
        <p:spPr>
          <a:xfrm>
            <a:off x="1123275" y="1417638"/>
            <a:ext cx="6897450" cy="44958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3841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3C2D3BA-2340-81D3-5DD6-8B2AC05D9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Efficiency yield gap and </a:t>
            </a:r>
            <a:r>
              <a:rPr lang="en-US" sz="3200" dirty="0" err="1"/>
              <a:t>Y</a:t>
            </a:r>
            <a:r>
              <a:rPr lang="en-US" sz="3200" baseline="-25000" dirty="0" err="1"/>
              <a:t>TEx</a:t>
            </a:r>
            <a:endParaRPr lang="en-US" sz="3200" baseline="-25000" dirty="0"/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80FB5147-BBC3-BD94-630C-6891FA0B7084}"/>
              </a:ext>
            </a:extLst>
          </p:cNvPr>
          <p:cNvSpPr/>
          <p:nvPr/>
        </p:nvSpPr>
        <p:spPr>
          <a:xfrm rot="17430379">
            <a:off x="205743" y="2733053"/>
            <a:ext cx="7546586" cy="6967389"/>
          </a:xfrm>
          <a:prstGeom prst="arc">
            <a:avLst>
              <a:gd name="adj1" fmla="val 16282454"/>
              <a:gd name="adj2" fmla="val 20604464"/>
            </a:avLst>
          </a:prstGeom>
          <a:noFill/>
          <a:ln w="2857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C29F99B-E3D0-995D-F06A-A624981CD9D4}"/>
              </a:ext>
            </a:extLst>
          </p:cNvPr>
          <p:cNvGrpSpPr/>
          <p:nvPr/>
        </p:nvGrpSpPr>
        <p:grpSpPr>
          <a:xfrm>
            <a:off x="636091" y="1391771"/>
            <a:ext cx="7922175" cy="8378996"/>
            <a:chOff x="2524927" y="1571848"/>
            <a:chExt cx="7922175" cy="8378996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93819F4E-68E2-C079-399D-1DABC1B9F972}"/>
                </a:ext>
              </a:extLst>
            </p:cNvPr>
            <p:cNvSpPr/>
            <p:nvPr/>
          </p:nvSpPr>
          <p:spPr>
            <a:xfrm rot="18793923">
              <a:off x="2521054" y="2024796"/>
              <a:ext cx="7929921" cy="7922175"/>
            </a:xfrm>
            <a:prstGeom prst="arc">
              <a:avLst>
                <a:gd name="adj1" fmla="val 14436159"/>
                <a:gd name="adj2" fmla="val 18876309"/>
              </a:avLst>
            </a:prstGeom>
            <a:noFill/>
            <a:ln w="28575" cap="flat" cmpd="sng" algn="ctr">
              <a:solidFill>
                <a:srgbClr val="000000"/>
              </a:solidFill>
              <a:prstDash val="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5A4AD5-EAE2-3BFD-9C36-4CD337860271}"/>
                </a:ext>
              </a:extLst>
            </p:cNvPr>
            <p:cNvSpPr txBox="1"/>
            <p:nvPr/>
          </p:nvSpPr>
          <p:spPr>
            <a:xfrm>
              <a:off x="6107116" y="1571848"/>
              <a:ext cx="5421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cs typeface="Helvetica" panose="020B0604020202020204" pitchFamily="34" charset="0"/>
                </a:rPr>
                <a:t>Yw</a:t>
              </a:r>
              <a:endParaRPr kumimoji="0" lang="en-GB" sz="20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835221A-CB74-0725-72AE-195864EB4E4A}"/>
                </a:ext>
              </a:extLst>
            </p:cNvPr>
            <p:cNvSpPr/>
            <p:nvPr/>
          </p:nvSpPr>
          <p:spPr>
            <a:xfrm>
              <a:off x="6304804" y="1961120"/>
              <a:ext cx="127601" cy="133207"/>
            </a:xfrm>
            <a:prstGeom prst="ellipse">
              <a:avLst/>
            </a:prstGeom>
            <a:solidFill>
              <a:srgbClr val="FFFFFF">
                <a:lumMod val="50000"/>
              </a:srgb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F4E8AE9-63B8-BC48-3926-59833382ABE7}"/>
              </a:ext>
            </a:extLst>
          </p:cNvPr>
          <p:cNvGrpSpPr/>
          <p:nvPr/>
        </p:nvGrpSpPr>
        <p:grpSpPr>
          <a:xfrm>
            <a:off x="2331221" y="3077839"/>
            <a:ext cx="1259892" cy="1130198"/>
            <a:chOff x="4216872" y="3223841"/>
            <a:chExt cx="1259892" cy="11301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29E4D7-C93D-6F5C-33FE-9BBB665E79A4}"/>
                </a:ext>
              </a:extLst>
            </p:cNvPr>
            <p:cNvSpPr txBox="1"/>
            <p:nvPr/>
          </p:nvSpPr>
          <p:spPr>
            <a:xfrm>
              <a:off x="4320816" y="3505602"/>
              <a:ext cx="1155948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cs typeface="Helvetica" panose="020B0604020202020204" pitchFamily="34" charset="0"/>
                </a:rPr>
                <a:t>Efficiency </a:t>
              </a:r>
            </a:p>
            <a:p>
              <a:pPr marL="0" marR="0" lvl="0" indent="0" algn="ctr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cs typeface="Helvetica" panose="020B0604020202020204" pitchFamily="34" charset="0"/>
                </a:rPr>
                <a:t>yield gap</a:t>
              </a:r>
              <a:endParaRPr kumimoji="0" lang="en-GB" sz="16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D212CA78-BA6B-F3EC-88F8-8F708AE0A6C6}"/>
                </a:ext>
              </a:extLst>
            </p:cNvPr>
            <p:cNvSpPr/>
            <p:nvPr/>
          </p:nvSpPr>
          <p:spPr>
            <a:xfrm>
              <a:off x="4216872" y="3223841"/>
              <a:ext cx="207889" cy="1130198"/>
            </a:xfrm>
            <a:prstGeom prst="rightBrac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6DE7DF42-D17B-C3EF-E545-730554CABF58}"/>
              </a:ext>
            </a:extLst>
          </p:cNvPr>
          <p:cNvSpPr/>
          <p:nvPr/>
        </p:nvSpPr>
        <p:spPr>
          <a:xfrm>
            <a:off x="3646306" y="2725486"/>
            <a:ext cx="85067" cy="81883"/>
          </a:xfrm>
          <a:prstGeom prst="ellipse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18DCE0C-F594-36D4-86AF-12329F8C3D74}"/>
              </a:ext>
            </a:extLst>
          </p:cNvPr>
          <p:cNvSpPr/>
          <p:nvPr/>
        </p:nvSpPr>
        <p:spPr>
          <a:xfrm>
            <a:off x="3267310" y="3137784"/>
            <a:ext cx="85067" cy="81883"/>
          </a:xfrm>
          <a:prstGeom prst="ellipse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406A5A-A6D2-8657-4209-FEC2819B0B89}"/>
              </a:ext>
            </a:extLst>
          </p:cNvPr>
          <p:cNvCxnSpPr/>
          <p:nvPr/>
        </p:nvCxnSpPr>
        <p:spPr>
          <a:xfrm flipH="1">
            <a:off x="742182" y="1484844"/>
            <a:ext cx="4" cy="3781066"/>
          </a:xfrm>
          <a:prstGeom prst="straightConnector1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675A38B-D432-16BD-024D-1F55AF28C404}"/>
              </a:ext>
            </a:extLst>
          </p:cNvPr>
          <p:cNvCxnSpPr>
            <a:cxnSpLocks/>
          </p:cNvCxnSpPr>
          <p:nvPr/>
        </p:nvCxnSpPr>
        <p:spPr>
          <a:xfrm flipH="1" flipV="1">
            <a:off x="742185" y="5253211"/>
            <a:ext cx="4204284" cy="12699"/>
          </a:xfrm>
          <a:prstGeom prst="straightConnector1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5DFBD2B-77B2-4218-A079-7B4EE0A4A8CF}"/>
              </a:ext>
            </a:extLst>
          </p:cNvPr>
          <p:cNvSpPr txBox="1"/>
          <p:nvPr/>
        </p:nvSpPr>
        <p:spPr>
          <a:xfrm>
            <a:off x="1997971" y="4208037"/>
            <a:ext cx="47981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GB" sz="20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Ya</a:t>
            </a:r>
            <a:endParaRPr lang="en-GB" sz="2000" baseline="-25000" dirty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34EC86-82AB-D174-557D-61AA786EF8F5}"/>
              </a:ext>
            </a:extLst>
          </p:cNvPr>
          <p:cNvSpPr txBox="1"/>
          <p:nvPr/>
        </p:nvSpPr>
        <p:spPr>
          <a:xfrm>
            <a:off x="1223098" y="5357543"/>
            <a:ext cx="292900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GB" sz="20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Input use (e.g., kg N/ha)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E31D3F-1356-873E-FC13-6DC0DDFCBD8D}"/>
              </a:ext>
            </a:extLst>
          </p:cNvPr>
          <p:cNvSpPr txBox="1"/>
          <p:nvPr/>
        </p:nvSpPr>
        <p:spPr>
          <a:xfrm rot="16200000">
            <a:off x="-760476" y="3156286"/>
            <a:ext cx="240700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sz="20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Crop yield (t/ha)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9A01913-5910-C167-EF32-EDB3D92B125A}"/>
              </a:ext>
            </a:extLst>
          </p:cNvPr>
          <p:cNvSpPr/>
          <p:nvPr/>
        </p:nvSpPr>
        <p:spPr>
          <a:xfrm>
            <a:off x="1931159" y="3598582"/>
            <a:ext cx="85067" cy="81883"/>
          </a:xfrm>
          <a:prstGeom prst="ellipse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BB55E52-6D83-4A9C-293C-14B7CB44E6B1}"/>
              </a:ext>
            </a:extLst>
          </p:cNvPr>
          <p:cNvSpPr/>
          <p:nvPr/>
        </p:nvSpPr>
        <p:spPr>
          <a:xfrm>
            <a:off x="1323094" y="4453678"/>
            <a:ext cx="85067" cy="81883"/>
          </a:xfrm>
          <a:prstGeom prst="ellipse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C658491-4720-CA40-6B08-C024582D8541}"/>
              </a:ext>
            </a:extLst>
          </p:cNvPr>
          <p:cNvSpPr/>
          <p:nvPr/>
        </p:nvSpPr>
        <p:spPr>
          <a:xfrm>
            <a:off x="1683134" y="4165646"/>
            <a:ext cx="85067" cy="81883"/>
          </a:xfrm>
          <a:prstGeom prst="ellipse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5AC1793-743B-64E8-84F9-A51ABB52E0A2}"/>
              </a:ext>
            </a:extLst>
          </p:cNvPr>
          <p:cNvSpPr/>
          <p:nvPr/>
        </p:nvSpPr>
        <p:spPr>
          <a:xfrm>
            <a:off x="3758307" y="3291675"/>
            <a:ext cx="85067" cy="81883"/>
          </a:xfrm>
          <a:prstGeom prst="ellipse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3704E8-C69D-CE4B-9220-41043348C246}"/>
              </a:ext>
            </a:extLst>
          </p:cNvPr>
          <p:cNvSpPr/>
          <p:nvPr/>
        </p:nvSpPr>
        <p:spPr>
          <a:xfrm>
            <a:off x="2195342" y="4165646"/>
            <a:ext cx="85067" cy="81883"/>
          </a:xfrm>
          <a:prstGeom prst="ellipse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725ED0A-289D-8F46-6A5A-2A3D2999E63A}"/>
              </a:ext>
            </a:extLst>
          </p:cNvPr>
          <p:cNvGrpSpPr/>
          <p:nvPr/>
        </p:nvGrpSpPr>
        <p:grpSpPr>
          <a:xfrm>
            <a:off x="2237876" y="3104399"/>
            <a:ext cx="1" cy="2028742"/>
            <a:chOff x="2767812" y="3309876"/>
            <a:chExt cx="1" cy="202874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CC7A4FE-CB32-B6A1-0855-6A457A3663C9}"/>
                </a:ext>
              </a:extLst>
            </p:cNvPr>
            <p:cNvCxnSpPr>
              <a:stCxn id="39" idx="4"/>
              <a:endCxn id="23" idx="0"/>
            </p:cNvCxnSpPr>
            <p:nvPr/>
          </p:nvCxnSpPr>
          <p:spPr>
            <a:xfrm flipH="1">
              <a:off x="2767812" y="3309876"/>
              <a:ext cx="1" cy="1061247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dash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DFF9339-F9F8-48B9-BEBC-9B87CFB79F6A}"/>
                </a:ext>
              </a:extLst>
            </p:cNvPr>
            <p:cNvCxnSpPr>
              <a:stCxn id="16" idx="2"/>
            </p:cNvCxnSpPr>
            <p:nvPr/>
          </p:nvCxnSpPr>
          <p:spPr>
            <a:xfrm>
              <a:off x="2767813" y="4693554"/>
              <a:ext cx="0" cy="645064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dash"/>
            </a:ln>
            <a:effectLst/>
          </p:spPr>
        </p:cxn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E7E8C1B8-9593-A971-A3E4-48F9CE8C97D5}"/>
              </a:ext>
            </a:extLst>
          </p:cNvPr>
          <p:cNvSpPr/>
          <p:nvPr/>
        </p:nvSpPr>
        <p:spPr>
          <a:xfrm>
            <a:off x="2769151" y="3949622"/>
            <a:ext cx="85067" cy="81883"/>
          </a:xfrm>
          <a:prstGeom prst="ellipse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4BF49DA-0C23-7ABE-28C1-CB7481628740}"/>
              </a:ext>
            </a:extLst>
          </p:cNvPr>
          <p:cNvSpPr/>
          <p:nvPr/>
        </p:nvSpPr>
        <p:spPr>
          <a:xfrm>
            <a:off x="2638194" y="3229542"/>
            <a:ext cx="85067" cy="81883"/>
          </a:xfrm>
          <a:prstGeom prst="ellipse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0EE8EE-30CA-AF01-D572-1B6D0CD23BAE}"/>
              </a:ext>
            </a:extLst>
          </p:cNvPr>
          <p:cNvSpPr/>
          <p:nvPr/>
        </p:nvSpPr>
        <p:spPr>
          <a:xfrm>
            <a:off x="4164707" y="2440775"/>
            <a:ext cx="85067" cy="81883"/>
          </a:xfrm>
          <a:prstGeom prst="ellipse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910C742-65CE-07B3-B1F6-ED720854B0E6}"/>
              </a:ext>
            </a:extLst>
          </p:cNvPr>
          <p:cNvGrpSpPr/>
          <p:nvPr/>
        </p:nvGrpSpPr>
        <p:grpSpPr>
          <a:xfrm>
            <a:off x="2303599" y="2467822"/>
            <a:ext cx="3265756" cy="608806"/>
            <a:chOff x="2808135" y="2660599"/>
            <a:chExt cx="3265756" cy="60880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339B2CA-2ECF-D293-C6B8-FB8AAD218D6D}"/>
                </a:ext>
              </a:extLst>
            </p:cNvPr>
            <p:cNvSpPr txBox="1"/>
            <p:nvPr/>
          </p:nvSpPr>
          <p:spPr>
            <a:xfrm>
              <a:off x="4917943" y="2710243"/>
              <a:ext cx="1155948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cs typeface="Helvetica" panose="020B0604020202020204" pitchFamily="34" charset="0"/>
                </a:rPr>
                <a:t>Resource </a:t>
              </a:r>
            </a:p>
            <a:p>
              <a:pPr marL="0" marR="0" lvl="0" indent="0" algn="ctr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cs typeface="Helvetica" panose="020B0604020202020204" pitchFamily="34" charset="0"/>
                </a:rPr>
                <a:t>yield gap</a:t>
              </a:r>
              <a:endParaRPr kumimoji="0" lang="en-GB" sz="16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2" name="Right Brace 31">
              <a:extLst>
                <a:ext uri="{FF2B5EF4-FFF2-40B4-BE49-F238E27FC236}">
                  <a16:creationId xmlns:a16="http://schemas.microsoft.com/office/drawing/2014/main" id="{1B07D367-579A-68C7-F060-0D9E5A6BC652}"/>
                </a:ext>
              </a:extLst>
            </p:cNvPr>
            <p:cNvSpPr/>
            <p:nvPr/>
          </p:nvSpPr>
          <p:spPr>
            <a:xfrm>
              <a:off x="4839812" y="2660599"/>
              <a:ext cx="195010" cy="608806"/>
            </a:xfrm>
            <a:prstGeom prst="rightBrac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E2F0625-5D96-24F2-DC9C-C0BA42B3FDB8}"/>
                </a:ext>
              </a:extLst>
            </p:cNvPr>
            <p:cNvCxnSpPr/>
            <p:nvPr/>
          </p:nvCxnSpPr>
          <p:spPr>
            <a:xfrm flipV="1">
              <a:off x="2808135" y="3269404"/>
              <a:ext cx="2013284" cy="1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dash"/>
            </a:ln>
            <a:effectLst/>
          </p:spPr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6CD0BE4-66E1-64F3-6811-CE178F32C3C5}"/>
              </a:ext>
            </a:extLst>
          </p:cNvPr>
          <p:cNvSpPr txBox="1"/>
          <p:nvPr/>
        </p:nvSpPr>
        <p:spPr>
          <a:xfrm>
            <a:off x="3916184" y="1990981"/>
            <a:ext cx="58381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GB" sz="20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GB" sz="2000" baseline="-250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HF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FAFA807-A388-2BB7-B62F-7398BD037C39}"/>
              </a:ext>
            </a:extLst>
          </p:cNvPr>
          <p:cNvSpPr/>
          <p:nvPr/>
        </p:nvSpPr>
        <p:spPr>
          <a:xfrm>
            <a:off x="1648298" y="2662935"/>
            <a:ext cx="443044" cy="334313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00517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FFD411-36DB-2C67-A950-9367CE6CFD72}"/>
              </a:ext>
            </a:extLst>
          </p:cNvPr>
          <p:cNvSpPr txBox="1"/>
          <p:nvPr/>
        </p:nvSpPr>
        <p:spPr>
          <a:xfrm>
            <a:off x="1668163" y="2590065"/>
            <a:ext cx="77939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sz="2000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GB" sz="2000" baseline="-25000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TEx</a:t>
            </a:r>
            <a:endParaRPr lang="en-GB" sz="2000" baseline="-25000" dirty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D2EA069-8F15-1C6D-DE9B-2C1BEFBCEBAA}"/>
              </a:ext>
            </a:extLst>
          </p:cNvPr>
          <p:cNvSpPr/>
          <p:nvPr/>
        </p:nvSpPr>
        <p:spPr>
          <a:xfrm>
            <a:off x="4144253" y="2404767"/>
            <a:ext cx="127601" cy="133207"/>
          </a:xfrm>
          <a:prstGeom prst="ellipse">
            <a:avLst/>
          </a:prstGeom>
          <a:solidFill>
            <a:srgbClr val="FFFFFF">
              <a:lumMod val="5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47D4662-8402-A1DA-DEC4-C4D51ADC9359}"/>
              </a:ext>
            </a:extLst>
          </p:cNvPr>
          <p:cNvSpPr/>
          <p:nvPr/>
        </p:nvSpPr>
        <p:spPr>
          <a:xfrm>
            <a:off x="2884274" y="2675127"/>
            <a:ext cx="85067" cy="81883"/>
          </a:xfrm>
          <a:prstGeom prst="ellipse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61690F0-E3CD-6C7F-3FC1-34FCFCAD807C}"/>
              </a:ext>
            </a:extLst>
          </p:cNvPr>
          <p:cNvSpPr/>
          <p:nvPr/>
        </p:nvSpPr>
        <p:spPr>
          <a:xfrm>
            <a:off x="2195343" y="3022516"/>
            <a:ext cx="85067" cy="81883"/>
          </a:xfrm>
          <a:prstGeom prst="ellipse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B59077C-22D2-769F-E7E5-0886D88483B2}"/>
              </a:ext>
            </a:extLst>
          </p:cNvPr>
          <p:cNvSpPr/>
          <p:nvPr/>
        </p:nvSpPr>
        <p:spPr>
          <a:xfrm>
            <a:off x="1272433" y="3873590"/>
            <a:ext cx="85067" cy="81883"/>
          </a:xfrm>
          <a:prstGeom prst="ellipse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C4AD59B-AB86-749D-CBA7-FD4909B3D08D}"/>
              </a:ext>
            </a:extLst>
          </p:cNvPr>
          <p:cNvGrpSpPr/>
          <p:nvPr/>
        </p:nvGrpSpPr>
        <p:grpSpPr>
          <a:xfrm>
            <a:off x="4271854" y="1824807"/>
            <a:ext cx="1741403" cy="646564"/>
            <a:chOff x="4801790" y="2030284"/>
            <a:chExt cx="1741403" cy="646564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C82D2AB-E4CA-62D4-D391-2F3CA13AA39F}"/>
                </a:ext>
              </a:extLst>
            </p:cNvPr>
            <p:cNvGrpSpPr/>
            <p:nvPr/>
          </p:nvGrpSpPr>
          <p:grpSpPr>
            <a:xfrm>
              <a:off x="5137320" y="2030284"/>
              <a:ext cx="1405873" cy="646564"/>
              <a:chOff x="6194858" y="1995259"/>
              <a:chExt cx="1405873" cy="646564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C8F87BB-0724-5546-55F1-68B01B544AB7}"/>
                  </a:ext>
                </a:extLst>
              </p:cNvPr>
              <p:cNvSpPr txBox="1"/>
              <p:nvPr/>
            </p:nvSpPr>
            <p:spPr>
              <a:xfrm>
                <a:off x="6269859" y="2041650"/>
                <a:ext cx="1330872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cs typeface="Helvetica" panose="020B0604020202020204" pitchFamily="34" charset="0"/>
                  </a:rPr>
                  <a:t>Technology </a:t>
                </a:r>
              </a:p>
              <a:p>
                <a:pPr marL="0" marR="0" lvl="0" indent="0" algn="ctr" defTabSz="91440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cs typeface="Helvetica" panose="020B0604020202020204" pitchFamily="34" charset="0"/>
                  </a:rPr>
                  <a:t>yield gap</a:t>
                </a:r>
                <a:endParaRPr kumimoji="0" lang="en-GB" sz="16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45" name="Right Brace 44">
                <a:extLst>
                  <a:ext uri="{FF2B5EF4-FFF2-40B4-BE49-F238E27FC236}">
                    <a16:creationId xmlns:a16="http://schemas.microsoft.com/office/drawing/2014/main" id="{F3EC6616-5A12-92DC-8BE0-D3689468072F}"/>
                  </a:ext>
                </a:extLst>
              </p:cNvPr>
              <p:cNvSpPr/>
              <p:nvPr/>
            </p:nvSpPr>
            <p:spPr>
              <a:xfrm>
                <a:off x="6194858" y="1995259"/>
                <a:ext cx="150003" cy="646564"/>
              </a:xfrm>
              <a:prstGeom prst="rightBrac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</p:txBody>
          </p:sp>
        </p:grp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E2B3E4B-10E6-1AB0-1A61-C9901249A179}"/>
                </a:ext>
              </a:extLst>
            </p:cNvPr>
            <p:cNvCxnSpPr>
              <a:stCxn id="37" idx="6"/>
              <a:endCxn id="45" idx="2"/>
            </p:cNvCxnSpPr>
            <p:nvPr/>
          </p:nvCxnSpPr>
          <p:spPr>
            <a:xfrm>
              <a:off x="4801790" y="2667612"/>
              <a:ext cx="335530" cy="9236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dash"/>
            </a:ln>
            <a:effectLst/>
          </p:spPr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C15B730A-37B9-2DA9-7471-FF7569E79381}"/>
              </a:ext>
            </a:extLst>
          </p:cNvPr>
          <p:cNvSpPr txBox="1"/>
          <p:nvPr/>
        </p:nvSpPr>
        <p:spPr>
          <a:xfrm>
            <a:off x="5051904" y="3239814"/>
            <a:ext cx="3916457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sz="1600" b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Ya</a:t>
            </a:r>
            <a:r>
              <a:rPr lang="en-GB" sz="16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= actual farmers’ yields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sz="16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	- Farm household surveys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sz="1600" b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GB" sz="1600" b="1" baseline="-250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TEx</a:t>
            </a:r>
            <a:r>
              <a:rPr lang="en-GB" sz="16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1600" b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= technical efficient yields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sz="1600" b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	- Stochastic frontier analysis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sz="1600" b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GB" sz="1600" b="1" baseline="-250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HF</a:t>
            </a:r>
            <a:r>
              <a:rPr lang="en-GB" sz="16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= highest farmers’ yields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sz="16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	- Top 10</a:t>
            </a:r>
            <a:r>
              <a:rPr lang="en-GB" sz="1600" baseline="300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</a:t>
            </a:r>
            <a:r>
              <a:rPr lang="en-GB" sz="16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percentile of </a:t>
            </a:r>
            <a:r>
              <a:rPr lang="en-GB" sz="1600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Ya</a:t>
            </a:r>
            <a:endParaRPr lang="en-GB" sz="1600" dirty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sz="1600" b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Yp</a:t>
            </a:r>
            <a:r>
              <a:rPr lang="en-GB" sz="16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= water limited potential yield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sz="16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	- Global Yield Gap Atlas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0CD7B4-1DAD-94B0-EBBC-FB72C0033FFC}"/>
              </a:ext>
            </a:extLst>
          </p:cNvPr>
          <p:cNvSpPr txBox="1"/>
          <p:nvPr/>
        </p:nvSpPr>
        <p:spPr>
          <a:xfrm>
            <a:off x="243333" y="6162421"/>
            <a:ext cx="4346686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  <a:spcAft>
                <a:spcPts val="0"/>
              </a:spcAft>
            </a:pPr>
            <a:r>
              <a:rPr lang="en-GB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Silva et al. (2017) </a:t>
            </a:r>
            <a:r>
              <a:rPr lang="en-GB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Eur. J. Agronomy</a:t>
            </a:r>
          </a:p>
        </p:txBody>
      </p:sp>
    </p:spTree>
    <p:extLst>
      <p:ext uri="{BB962C8B-B14F-4D97-AF65-F5344CB8AC3E}">
        <p14:creationId xmlns:p14="http://schemas.microsoft.com/office/powerpoint/2010/main" val="4070833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592AA-87EF-F144-CC2D-DD88FA7FF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Stochastic frontier analysis</a:t>
            </a:r>
            <a:endParaRPr lang="en-US" sz="3200" baseline="-2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58D0C-0374-AAB0-D0BA-80D0C9179E2E}"/>
              </a:ext>
            </a:extLst>
          </p:cNvPr>
          <p:cNvSpPr txBox="1"/>
          <p:nvPr/>
        </p:nvSpPr>
        <p:spPr>
          <a:xfrm>
            <a:off x="642521" y="1423269"/>
            <a:ext cx="7858957" cy="4417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SFA is a </a:t>
            </a:r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parametric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 method for technical efficiency analysis that differentiates </a:t>
            </a:r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two error terms 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(random noise, </a:t>
            </a:r>
            <a:r>
              <a:rPr lang="en-US" sz="1600" i="1" dirty="0">
                <a:latin typeface="Helvetica" panose="020B0604020202020204" pitchFamily="34" charset="0"/>
                <a:cs typeface="Helvetica" panose="020B0604020202020204" pitchFamily="34" charset="0"/>
              </a:rPr>
              <a:t>v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, and technical inefficiency, </a:t>
            </a:r>
            <a:r>
              <a:rPr lang="en-US" sz="1600" i="1" dirty="0">
                <a:latin typeface="Helvetica" panose="020B0604020202020204" pitchFamily="34" charset="0"/>
                <a:cs typeface="Helvetica" panose="020B0604020202020204" pitchFamily="34" charset="0"/>
              </a:rPr>
              <a:t>u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).</a:t>
            </a:r>
          </a:p>
          <a:p>
            <a:pPr>
              <a:lnSpc>
                <a:spcPct val="150000"/>
              </a:lnSpc>
            </a:pP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Technical efficiency 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measures the effectiveness of converting inputs to outputs. TE = 1 implies that maximum output is produced per unit input.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Econometric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 method developed and widely applied by economists. But also used in many other disciplines.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Applied to </a:t>
            </a:r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individual firms 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(e.g., farms, factories, banks, etc.) to understand the scope for improving performance and efficiency of production.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7721F4-D043-2998-9A4F-8BE3AE237167}"/>
              </a:ext>
            </a:extLst>
          </p:cNvPr>
          <p:cNvGrpSpPr>
            <a:grpSpLocks noChangeAspect="1"/>
          </p:cNvGrpSpPr>
          <p:nvPr/>
        </p:nvGrpSpPr>
        <p:grpSpPr>
          <a:xfrm>
            <a:off x="688701" y="2228203"/>
            <a:ext cx="7144872" cy="914400"/>
            <a:chOff x="228600" y="2751789"/>
            <a:chExt cx="7772400" cy="9947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917DB27-9F4C-B702-4826-3CB5B8998E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480" t="83215" r="65381" b="10986"/>
            <a:stretch/>
          </p:blipFill>
          <p:spPr>
            <a:xfrm>
              <a:off x="5003800" y="2921288"/>
              <a:ext cx="2997200" cy="80530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ADAA392-228E-6C62-35DE-5FCF579857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056" t="76668" r="62500" b="16169"/>
            <a:stretch/>
          </p:blipFill>
          <p:spPr>
            <a:xfrm>
              <a:off x="228600" y="2751789"/>
              <a:ext cx="4800600" cy="9947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902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F884C-08F8-E276-A9C4-3E6B906FE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Stochastic frontier analysis </a:t>
            </a:r>
            <a:r>
              <a:rPr lang="en-US" sz="3200" u="sng" dirty="0"/>
              <a:t>in R</a:t>
            </a:r>
            <a:endParaRPr lang="en-US" sz="3200" u="sng" baseline="-2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B1AF54-BBE4-D53C-4156-13A2A80FF844}"/>
              </a:ext>
            </a:extLst>
          </p:cNvPr>
          <p:cNvSpPr txBox="1"/>
          <p:nvPr/>
        </p:nvSpPr>
        <p:spPr>
          <a:xfrm flipH="1">
            <a:off x="619477" y="1310398"/>
            <a:ext cx="7887213" cy="328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Start </a:t>
            </a:r>
            <a:r>
              <a:rPr lang="en-US" sz="1600" b="1" u="sng" dirty="0">
                <a:latin typeface="Helvetica" panose="020B0604020202020204" pitchFamily="34" charset="0"/>
                <a:cs typeface="Helvetica" panose="020B0604020202020204" pitchFamily="34" charset="0"/>
              </a:rPr>
              <a:t>always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 with </a:t>
            </a:r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lm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() and check R</a:t>
            </a:r>
            <a:r>
              <a:rPr lang="en-US" sz="16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, residuals and multi-collinearity (VIF).</a:t>
            </a:r>
          </a:p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q"/>
            </a:pPr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sfa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() function of the R package </a:t>
            </a:r>
            <a:r>
              <a:rPr lang="en-US" sz="1600" i="1" dirty="0">
                <a:latin typeface="Helvetica" panose="020B0604020202020204" pitchFamily="34" charset="0"/>
                <a:cs typeface="Helvetica" panose="020B0604020202020204" pitchFamily="34" charset="0"/>
              </a:rPr>
              <a:t>frontier.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q"/>
            </a:pPr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Battese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 &amp; </a:t>
            </a:r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Coelli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 models:</a:t>
            </a:r>
          </a:p>
          <a:p>
            <a:pPr marL="800100" lvl="1" indent="-342900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Single-output multiple-input frontier;</a:t>
            </a:r>
          </a:p>
          <a:p>
            <a:pPr marL="800100" lvl="1" indent="-342900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1992 model: Cross-section vs. panel data;</a:t>
            </a:r>
          </a:p>
          <a:p>
            <a:pPr marL="800100" lvl="1" indent="-342900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1995 model: Single step estimation of frontier &amp; inefficiency effects;</a:t>
            </a:r>
          </a:p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Functional forms: Cobb-Douglas vs </a:t>
            </a:r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translog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Control for climate, soil, and varieties, so yield gaps are due to management only.</a:t>
            </a:r>
          </a:p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Decide on variables for production frontier vs. inefficiency effects.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33EE7A-ED2F-5677-B6B0-D96FE49AF7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28" t="43308" r="31646" b="39648"/>
          <a:stretch/>
        </p:blipFill>
        <p:spPr>
          <a:xfrm>
            <a:off x="416280" y="4739813"/>
            <a:ext cx="8311438" cy="177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00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3C2D3BA-2340-81D3-5DD6-8B2AC05D9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Resource yield gap and Y</a:t>
            </a:r>
            <a:r>
              <a:rPr lang="en-US" sz="3200" baseline="-25000" dirty="0"/>
              <a:t>HF</a:t>
            </a: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80FB5147-BBC3-BD94-630C-6891FA0B7084}"/>
              </a:ext>
            </a:extLst>
          </p:cNvPr>
          <p:cNvSpPr/>
          <p:nvPr/>
        </p:nvSpPr>
        <p:spPr>
          <a:xfrm rot="17430379">
            <a:off x="205743" y="2733053"/>
            <a:ext cx="7546586" cy="6967389"/>
          </a:xfrm>
          <a:prstGeom prst="arc">
            <a:avLst>
              <a:gd name="adj1" fmla="val 16282454"/>
              <a:gd name="adj2" fmla="val 20604464"/>
            </a:avLst>
          </a:prstGeom>
          <a:noFill/>
          <a:ln w="2857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C29F99B-E3D0-995D-F06A-A624981CD9D4}"/>
              </a:ext>
            </a:extLst>
          </p:cNvPr>
          <p:cNvGrpSpPr/>
          <p:nvPr/>
        </p:nvGrpSpPr>
        <p:grpSpPr>
          <a:xfrm>
            <a:off x="636091" y="1391771"/>
            <a:ext cx="7922175" cy="8378996"/>
            <a:chOff x="2524927" y="1571848"/>
            <a:chExt cx="7922175" cy="8378996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93819F4E-68E2-C079-399D-1DABC1B9F972}"/>
                </a:ext>
              </a:extLst>
            </p:cNvPr>
            <p:cNvSpPr/>
            <p:nvPr/>
          </p:nvSpPr>
          <p:spPr>
            <a:xfrm rot="18793923">
              <a:off x="2521054" y="2024796"/>
              <a:ext cx="7929921" cy="7922175"/>
            </a:xfrm>
            <a:prstGeom prst="arc">
              <a:avLst>
                <a:gd name="adj1" fmla="val 14436159"/>
                <a:gd name="adj2" fmla="val 18876309"/>
              </a:avLst>
            </a:prstGeom>
            <a:noFill/>
            <a:ln w="28575" cap="flat" cmpd="sng" algn="ctr">
              <a:solidFill>
                <a:srgbClr val="000000"/>
              </a:solidFill>
              <a:prstDash val="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5A4AD5-EAE2-3BFD-9C36-4CD337860271}"/>
                </a:ext>
              </a:extLst>
            </p:cNvPr>
            <p:cNvSpPr txBox="1"/>
            <p:nvPr/>
          </p:nvSpPr>
          <p:spPr>
            <a:xfrm>
              <a:off x="6107116" y="1571848"/>
              <a:ext cx="5421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cs typeface="Helvetica" panose="020B0604020202020204" pitchFamily="34" charset="0"/>
                </a:rPr>
                <a:t>Yw</a:t>
              </a:r>
              <a:endParaRPr kumimoji="0" lang="en-GB" sz="20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835221A-CB74-0725-72AE-195864EB4E4A}"/>
                </a:ext>
              </a:extLst>
            </p:cNvPr>
            <p:cNvSpPr/>
            <p:nvPr/>
          </p:nvSpPr>
          <p:spPr>
            <a:xfrm>
              <a:off x="6304804" y="1961120"/>
              <a:ext cx="127601" cy="133207"/>
            </a:xfrm>
            <a:prstGeom prst="ellipse">
              <a:avLst/>
            </a:prstGeom>
            <a:solidFill>
              <a:srgbClr val="FFFFFF">
                <a:lumMod val="50000"/>
              </a:srgb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F4E8AE9-63B8-BC48-3926-59833382ABE7}"/>
              </a:ext>
            </a:extLst>
          </p:cNvPr>
          <p:cNvGrpSpPr/>
          <p:nvPr/>
        </p:nvGrpSpPr>
        <p:grpSpPr>
          <a:xfrm>
            <a:off x="2331221" y="3077839"/>
            <a:ext cx="1259892" cy="1130198"/>
            <a:chOff x="4216872" y="3223841"/>
            <a:chExt cx="1259892" cy="11301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29E4D7-C93D-6F5C-33FE-9BBB665E79A4}"/>
                </a:ext>
              </a:extLst>
            </p:cNvPr>
            <p:cNvSpPr txBox="1"/>
            <p:nvPr/>
          </p:nvSpPr>
          <p:spPr>
            <a:xfrm>
              <a:off x="4320816" y="3505602"/>
              <a:ext cx="1155948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cs typeface="Helvetica" panose="020B0604020202020204" pitchFamily="34" charset="0"/>
                </a:rPr>
                <a:t>Efficiency </a:t>
              </a:r>
            </a:p>
            <a:p>
              <a:pPr marL="0" marR="0" lvl="0" indent="0" algn="ctr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cs typeface="Helvetica" panose="020B0604020202020204" pitchFamily="34" charset="0"/>
                </a:rPr>
                <a:t>yield gap</a:t>
              </a:r>
              <a:endParaRPr kumimoji="0" lang="en-GB" sz="160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D212CA78-BA6B-F3EC-88F8-8F708AE0A6C6}"/>
                </a:ext>
              </a:extLst>
            </p:cNvPr>
            <p:cNvSpPr/>
            <p:nvPr/>
          </p:nvSpPr>
          <p:spPr>
            <a:xfrm>
              <a:off x="4216872" y="3223841"/>
              <a:ext cx="207889" cy="1130198"/>
            </a:xfrm>
            <a:prstGeom prst="rightBrac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6DE7DF42-D17B-C3EF-E545-730554CABF58}"/>
              </a:ext>
            </a:extLst>
          </p:cNvPr>
          <p:cNvSpPr/>
          <p:nvPr/>
        </p:nvSpPr>
        <p:spPr>
          <a:xfrm>
            <a:off x="3646306" y="2725486"/>
            <a:ext cx="85067" cy="81883"/>
          </a:xfrm>
          <a:prstGeom prst="ellipse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18DCE0C-F594-36D4-86AF-12329F8C3D74}"/>
              </a:ext>
            </a:extLst>
          </p:cNvPr>
          <p:cNvSpPr/>
          <p:nvPr/>
        </p:nvSpPr>
        <p:spPr>
          <a:xfrm>
            <a:off x="3267310" y="3137784"/>
            <a:ext cx="85067" cy="81883"/>
          </a:xfrm>
          <a:prstGeom prst="ellipse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406A5A-A6D2-8657-4209-FEC2819B0B89}"/>
              </a:ext>
            </a:extLst>
          </p:cNvPr>
          <p:cNvCxnSpPr/>
          <p:nvPr/>
        </p:nvCxnSpPr>
        <p:spPr>
          <a:xfrm flipH="1">
            <a:off x="742182" y="1484844"/>
            <a:ext cx="4" cy="3781066"/>
          </a:xfrm>
          <a:prstGeom prst="straightConnector1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675A38B-D432-16BD-024D-1F55AF28C404}"/>
              </a:ext>
            </a:extLst>
          </p:cNvPr>
          <p:cNvCxnSpPr>
            <a:cxnSpLocks/>
          </p:cNvCxnSpPr>
          <p:nvPr/>
        </p:nvCxnSpPr>
        <p:spPr>
          <a:xfrm flipH="1" flipV="1">
            <a:off x="742185" y="5253211"/>
            <a:ext cx="4204284" cy="12699"/>
          </a:xfrm>
          <a:prstGeom prst="straightConnector1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5DFBD2B-77B2-4218-A079-7B4EE0A4A8CF}"/>
              </a:ext>
            </a:extLst>
          </p:cNvPr>
          <p:cNvSpPr txBox="1"/>
          <p:nvPr/>
        </p:nvSpPr>
        <p:spPr>
          <a:xfrm>
            <a:off x="1997971" y="4208037"/>
            <a:ext cx="47981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GB" sz="20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Ya</a:t>
            </a:r>
            <a:endParaRPr lang="en-GB" sz="2000" baseline="-25000" dirty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34EC86-82AB-D174-557D-61AA786EF8F5}"/>
              </a:ext>
            </a:extLst>
          </p:cNvPr>
          <p:cNvSpPr txBox="1"/>
          <p:nvPr/>
        </p:nvSpPr>
        <p:spPr>
          <a:xfrm>
            <a:off x="1223098" y="5357543"/>
            <a:ext cx="292900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GB" sz="20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Input use (e.g., kg N/ha)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E31D3F-1356-873E-FC13-6DC0DDFCBD8D}"/>
              </a:ext>
            </a:extLst>
          </p:cNvPr>
          <p:cNvSpPr txBox="1"/>
          <p:nvPr/>
        </p:nvSpPr>
        <p:spPr>
          <a:xfrm rot="16200000">
            <a:off x="-760476" y="3156286"/>
            <a:ext cx="240700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sz="20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Crop yield (t/ha)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9A01913-5910-C167-EF32-EDB3D92B125A}"/>
              </a:ext>
            </a:extLst>
          </p:cNvPr>
          <p:cNvSpPr/>
          <p:nvPr/>
        </p:nvSpPr>
        <p:spPr>
          <a:xfrm>
            <a:off x="1931159" y="3598582"/>
            <a:ext cx="85067" cy="81883"/>
          </a:xfrm>
          <a:prstGeom prst="ellipse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BB55E52-6D83-4A9C-293C-14B7CB44E6B1}"/>
              </a:ext>
            </a:extLst>
          </p:cNvPr>
          <p:cNvSpPr/>
          <p:nvPr/>
        </p:nvSpPr>
        <p:spPr>
          <a:xfrm>
            <a:off x="1323094" y="4453678"/>
            <a:ext cx="85067" cy="81883"/>
          </a:xfrm>
          <a:prstGeom prst="ellipse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C658491-4720-CA40-6B08-C024582D8541}"/>
              </a:ext>
            </a:extLst>
          </p:cNvPr>
          <p:cNvSpPr/>
          <p:nvPr/>
        </p:nvSpPr>
        <p:spPr>
          <a:xfrm>
            <a:off x="1683134" y="4165646"/>
            <a:ext cx="85067" cy="81883"/>
          </a:xfrm>
          <a:prstGeom prst="ellipse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5AC1793-743B-64E8-84F9-A51ABB52E0A2}"/>
              </a:ext>
            </a:extLst>
          </p:cNvPr>
          <p:cNvSpPr/>
          <p:nvPr/>
        </p:nvSpPr>
        <p:spPr>
          <a:xfrm>
            <a:off x="3758307" y="3291675"/>
            <a:ext cx="85067" cy="81883"/>
          </a:xfrm>
          <a:prstGeom prst="ellipse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3704E8-C69D-CE4B-9220-41043348C246}"/>
              </a:ext>
            </a:extLst>
          </p:cNvPr>
          <p:cNvSpPr/>
          <p:nvPr/>
        </p:nvSpPr>
        <p:spPr>
          <a:xfrm>
            <a:off x="2195342" y="4165646"/>
            <a:ext cx="85067" cy="81883"/>
          </a:xfrm>
          <a:prstGeom prst="ellipse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725ED0A-289D-8F46-6A5A-2A3D2999E63A}"/>
              </a:ext>
            </a:extLst>
          </p:cNvPr>
          <p:cNvGrpSpPr/>
          <p:nvPr/>
        </p:nvGrpSpPr>
        <p:grpSpPr>
          <a:xfrm>
            <a:off x="2237876" y="3104399"/>
            <a:ext cx="1" cy="2028742"/>
            <a:chOff x="2767812" y="3309876"/>
            <a:chExt cx="1" cy="202874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CC7A4FE-CB32-B6A1-0855-6A457A3663C9}"/>
                </a:ext>
              </a:extLst>
            </p:cNvPr>
            <p:cNvCxnSpPr>
              <a:stCxn id="39" idx="4"/>
              <a:endCxn id="23" idx="0"/>
            </p:cNvCxnSpPr>
            <p:nvPr/>
          </p:nvCxnSpPr>
          <p:spPr>
            <a:xfrm flipH="1">
              <a:off x="2767812" y="3309876"/>
              <a:ext cx="1" cy="1061247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dash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DFF9339-F9F8-48B9-BEBC-9B87CFB79F6A}"/>
                </a:ext>
              </a:extLst>
            </p:cNvPr>
            <p:cNvCxnSpPr>
              <a:stCxn id="16" idx="2"/>
            </p:cNvCxnSpPr>
            <p:nvPr/>
          </p:nvCxnSpPr>
          <p:spPr>
            <a:xfrm>
              <a:off x="2767813" y="4693554"/>
              <a:ext cx="0" cy="645064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dash"/>
            </a:ln>
            <a:effectLst/>
          </p:spPr>
        </p:cxn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E7E8C1B8-9593-A971-A3E4-48F9CE8C97D5}"/>
              </a:ext>
            </a:extLst>
          </p:cNvPr>
          <p:cNvSpPr/>
          <p:nvPr/>
        </p:nvSpPr>
        <p:spPr>
          <a:xfrm>
            <a:off x="2769151" y="3949622"/>
            <a:ext cx="85067" cy="81883"/>
          </a:xfrm>
          <a:prstGeom prst="ellipse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4BF49DA-0C23-7ABE-28C1-CB7481628740}"/>
              </a:ext>
            </a:extLst>
          </p:cNvPr>
          <p:cNvSpPr/>
          <p:nvPr/>
        </p:nvSpPr>
        <p:spPr>
          <a:xfrm>
            <a:off x="2638194" y="3229542"/>
            <a:ext cx="85067" cy="81883"/>
          </a:xfrm>
          <a:prstGeom prst="ellipse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0EE8EE-30CA-AF01-D572-1B6D0CD23BAE}"/>
              </a:ext>
            </a:extLst>
          </p:cNvPr>
          <p:cNvSpPr/>
          <p:nvPr/>
        </p:nvSpPr>
        <p:spPr>
          <a:xfrm>
            <a:off x="4164707" y="2440775"/>
            <a:ext cx="85067" cy="81883"/>
          </a:xfrm>
          <a:prstGeom prst="ellipse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910C742-65CE-07B3-B1F6-ED720854B0E6}"/>
              </a:ext>
            </a:extLst>
          </p:cNvPr>
          <p:cNvGrpSpPr/>
          <p:nvPr/>
        </p:nvGrpSpPr>
        <p:grpSpPr>
          <a:xfrm>
            <a:off x="2303599" y="2467822"/>
            <a:ext cx="3265756" cy="608806"/>
            <a:chOff x="2808135" y="2660599"/>
            <a:chExt cx="3265756" cy="60880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339B2CA-2ECF-D293-C6B8-FB8AAD218D6D}"/>
                </a:ext>
              </a:extLst>
            </p:cNvPr>
            <p:cNvSpPr txBox="1"/>
            <p:nvPr/>
          </p:nvSpPr>
          <p:spPr>
            <a:xfrm>
              <a:off x="4917943" y="2710243"/>
              <a:ext cx="1155948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cs typeface="Helvetica" panose="020B0604020202020204" pitchFamily="34" charset="0"/>
                </a:rPr>
                <a:t>Resource </a:t>
              </a:r>
            </a:p>
            <a:p>
              <a:pPr marL="0" marR="0" lvl="0" indent="0" algn="ctr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cs typeface="Helvetica" panose="020B0604020202020204" pitchFamily="34" charset="0"/>
                </a:rPr>
                <a:t>yield gap</a:t>
              </a:r>
              <a:endParaRPr kumimoji="0" lang="en-GB" sz="16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2" name="Right Brace 31">
              <a:extLst>
                <a:ext uri="{FF2B5EF4-FFF2-40B4-BE49-F238E27FC236}">
                  <a16:creationId xmlns:a16="http://schemas.microsoft.com/office/drawing/2014/main" id="{1B07D367-579A-68C7-F060-0D9E5A6BC652}"/>
                </a:ext>
              </a:extLst>
            </p:cNvPr>
            <p:cNvSpPr/>
            <p:nvPr/>
          </p:nvSpPr>
          <p:spPr>
            <a:xfrm>
              <a:off x="4839812" y="2660599"/>
              <a:ext cx="195010" cy="608806"/>
            </a:xfrm>
            <a:prstGeom prst="rightBrac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E2F0625-5D96-24F2-DC9C-C0BA42B3FDB8}"/>
                </a:ext>
              </a:extLst>
            </p:cNvPr>
            <p:cNvCxnSpPr/>
            <p:nvPr/>
          </p:nvCxnSpPr>
          <p:spPr>
            <a:xfrm flipV="1">
              <a:off x="2808135" y="3269404"/>
              <a:ext cx="2013284" cy="1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dash"/>
            </a:ln>
            <a:effectLst/>
          </p:spPr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6CD0BE4-66E1-64F3-6811-CE178F32C3C5}"/>
              </a:ext>
            </a:extLst>
          </p:cNvPr>
          <p:cNvSpPr txBox="1"/>
          <p:nvPr/>
        </p:nvSpPr>
        <p:spPr>
          <a:xfrm>
            <a:off x="3916184" y="1990981"/>
            <a:ext cx="58381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GB" sz="20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GB" sz="2000" baseline="-250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HF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FAFA807-A388-2BB7-B62F-7398BD037C39}"/>
              </a:ext>
            </a:extLst>
          </p:cNvPr>
          <p:cNvSpPr/>
          <p:nvPr/>
        </p:nvSpPr>
        <p:spPr>
          <a:xfrm>
            <a:off x="1648298" y="2662935"/>
            <a:ext cx="443044" cy="334313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00517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FFD411-36DB-2C67-A950-9367CE6CFD72}"/>
              </a:ext>
            </a:extLst>
          </p:cNvPr>
          <p:cNvSpPr txBox="1"/>
          <p:nvPr/>
        </p:nvSpPr>
        <p:spPr>
          <a:xfrm>
            <a:off x="1668163" y="2590065"/>
            <a:ext cx="77939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sz="2000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GB" sz="2000" baseline="-25000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TEx</a:t>
            </a:r>
            <a:endParaRPr lang="en-GB" sz="2000" baseline="-25000" dirty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D2EA069-8F15-1C6D-DE9B-2C1BEFBCEBAA}"/>
              </a:ext>
            </a:extLst>
          </p:cNvPr>
          <p:cNvSpPr/>
          <p:nvPr/>
        </p:nvSpPr>
        <p:spPr>
          <a:xfrm>
            <a:off x="4144253" y="2404767"/>
            <a:ext cx="127601" cy="133207"/>
          </a:xfrm>
          <a:prstGeom prst="ellipse">
            <a:avLst/>
          </a:prstGeom>
          <a:solidFill>
            <a:srgbClr val="FFFFFF">
              <a:lumMod val="5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47D4662-8402-A1DA-DEC4-C4D51ADC9359}"/>
              </a:ext>
            </a:extLst>
          </p:cNvPr>
          <p:cNvSpPr/>
          <p:nvPr/>
        </p:nvSpPr>
        <p:spPr>
          <a:xfrm>
            <a:off x="2884274" y="2675127"/>
            <a:ext cx="85067" cy="81883"/>
          </a:xfrm>
          <a:prstGeom prst="ellipse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61690F0-E3CD-6C7F-3FC1-34FCFCAD807C}"/>
              </a:ext>
            </a:extLst>
          </p:cNvPr>
          <p:cNvSpPr/>
          <p:nvPr/>
        </p:nvSpPr>
        <p:spPr>
          <a:xfrm>
            <a:off x="2195343" y="3022516"/>
            <a:ext cx="85067" cy="81883"/>
          </a:xfrm>
          <a:prstGeom prst="ellipse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B59077C-22D2-769F-E7E5-0886D88483B2}"/>
              </a:ext>
            </a:extLst>
          </p:cNvPr>
          <p:cNvSpPr/>
          <p:nvPr/>
        </p:nvSpPr>
        <p:spPr>
          <a:xfrm>
            <a:off x="1272433" y="3873590"/>
            <a:ext cx="85067" cy="81883"/>
          </a:xfrm>
          <a:prstGeom prst="ellipse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C4AD59B-AB86-749D-CBA7-FD4909B3D08D}"/>
              </a:ext>
            </a:extLst>
          </p:cNvPr>
          <p:cNvGrpSpPr/>
          <p:nvPr/>
        </p:nvGrpSpPr>
        <p:grpSpPr>
          <a:xfrm>
            <a:off x="4271854" y="1824807"/>
            <a:ext cx="1741403" cy="646564"/>
            <a:chOff x="4801790" y="2030284"/>
            <a:chExt cx="1741403" cy="646564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C82D2AB-E4CA-62D4-D391-2F3CA13AA39F}"/>
                </a:ext>
              </a:extLst>
            </p:cNvPr>
            <p:cNvGrpSpPr/>
            <p:nvPr/>
          </p:nvGrpSpPr>
          <p:grpSpPr>
            <a:xfrm>
              <a:off x="5137320" y="2030284"/>
              <a:ext cx="1405873" cy="646564"/>
              <a:chOff x="6194858" y="1995259"/>
              <a:chExt cx="1405873" cy="646564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C8F87BB-0724-5546-55F1-68B01B544AB7}"/>
                  </a:ext>
                </a:extLst>
              </p:cNvPr>
              <p:cNvSpPr txBox="1"/>
              <p:nvPr/>
            </p:nvSpPr>
            <p:spPr>
              <a:xfrm>
                <a:off x="6269859" y="2041650"/>
                <a:ext cx="1330872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cs typeface="Helvetica" panose="020B0604020202020204" pitchFamily="34" charset="0"/>
                  </a:rPr>
                  <a:t>Technology </a:t>
                </a:r>
              </a:p>
              <a:p>
                <a:pPr marL="0" marR="0" lvl="0" indent="0" algn="ctr" defTabSz="91440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cs typeface="Helvetica" panose="020B0604020202020204" pitchFamily="34" charset="0"/>
                  </a:rPr>
                  <a:t>yield gap</a:t>
                </a:r>
                <a:endParaRPr kumimoji="0" lang="en-GB" sz="16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45" name="Right Brace 44">
                <a:extLst>
                  <a:ext uri="{FF2B5EF4-FFF2-40B4-BE49-F238E27FC236}">
                    <a16:creationId xmlns:a16="http://schemas.microsoft.com/office/drawing/2014/main" id="{F3EC6616-5A12-92DC-8BE0-D3689468072F}"/>
                  </a:ext>
                </a:extLst>
              </p:cNvPr>
              <p:cNvSpPr/>
              <p:nvPr/>
            </p:nvSpPr>
            <p:spPr>
              <a:xfrm>
                <a:off x="6194858" y="1995259"/>
                <a:ext cx="150003" cy="646564"/>
              </a:xfrm>
              <a:prstGeom prst="rightBrac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</p:txBody>
          </p:sp>
        </p:grp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E2B3E4B-10E6-1AB0-1A61-C9901249A179}"/>
                </a:ext>
              </a:extLst>
            </p:cNvPr>
            <p:cNvCxnSpPr>
              <a:stCxn id="37" idx="6"/>
              <a:endCxn id="45" idx="2"/>
            </p:cNvCxnSpPr>
            <p:nvPr/>
          </p:nvCxnSpPr>
          <p:spPr>
            <a:xfrm>
              <a:off x="4801790" y="2667612"/>
              <a:ext cx="335530" cy="9236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dash"/>
            </a:ln>
            <a:effectLst/>
          </p:spPr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C15B730A-37B9-2DA9-7471-FF7569E79381}"/>
              </a:ext>
            </a:extLst>
          </p:cNvPr>
          <p:cNvSpPr txBox="1"/>
          <p:nvPr/>
        </p:nvSpPr>
        <p:spPr>
          <a:xfrm>
            <a:off x="5051904" y="3239814"/>
            <a:ext cx="3674404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sz="1600" b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Ya</a:t>
            </a:r>
            <a:r>
              <a:rPr lang="en-GB" sz="16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= actual farmers’ yields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sz="16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	- Farm household surveys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sz="1600" b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GB" sz="1600" b="1" baseline="-250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TEx</a:t>
            </a:r>
            <a:r>
              <a:rPr lang="en-GB" sz="16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= technical efficient yields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sz="16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	- Stochastic frontier analysis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sz="1600" b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GB" sz="1600" b="1" baseline="-250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HF</a:t>
            </a:r>
            <a:r>
              <a:rPr lang="en-GB" sz="16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1600" b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= highest farmers’ yields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sz="1600" b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	- Top 10</a:t>
            </a:r>
            <a:r>
              <a:rPr lang="en-GB" sz="1600" b="1" baseline="300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</a:t>
            </a:r>
            <a:r>
              <a:rPr lang="en-GB" sz="1600" b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percentile of </a:t>
            </a:r>
            <a:r>
              <a:rPr lang="en-GB" sz="1600" b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Ya</a:t>
            </a:r>
            <a:endParaRPr lang="en-GB" sz="1600" b="1" dirty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sz="1600" b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Yp</a:t>
            </a:r>
            <a:r>
              <a:rPr lang="en-GB" sz="16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= water limited potential yield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sz="16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	- Global Yield Gap Atlas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0CD7B4-1DAD-94B0-EBBC-FB72C0033FFC}"/>
              </a:ext>
            </a:extLst>
          </p:cNvPr>
          <p:cNvSpPr txBox="1"/>
          <p:nvPr/>
        </p:nvSpPr>
        <p:spPr>
          <a:xfrm>
            <a:off x="243333" y="6162421"/>
            <a:ext cx="4346686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  <a:spcAft>
                <a:spcPts val="0"/>
              </a:spcAft>
            </a:pPr>
            <a:r>
              <a:rPr lang="en-GB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Silva et al. (2017) </a:t>
            </a:r>
            <a:r>
              <a:rPr lang="en-GB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Eur. J. Agronomy</a:t>
            </a:r>
          </a:p>
        </p:txBody>
      </p:sp>
    </p:spTree>
    <p:extLst>
      <p:ext uri="{BB962C8B-B14F-4D97-AF65-F5344CB8AC3E}">
        <p14:creationId xmlns:p14="http://schemas.microsoft.com/office/powerpoint/2010/main" val="2763883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1FD20-09B9-C225-CC4F-D1247CB22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Quantiles within ‘for loop’ </a:t>
            </a:r>
            <a:r>
              <a:rPr lang="en-US" sz="3200" u="sng" dirty="0"/>
              <a:t>in R</a:t>
            </a:r>
            <a:endParaRPr lang="en-US" sz="3200" u="sng" baseline="-25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09A70D-5D72-DABB-765B-976EC927A0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21" t="15118" r="30808" b="19338"/>
          <a:stretch/>
        </p:blipFill>
        <p:spPr>
          <a:xfrm>
            <a:off x="1544782" y="1265383"/>
            <a:ext cx="6054436" cy="47422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26E38B-DC47-B039-6C8A-0AF033E68558}"/>
              </a:ext>
            </a:extLst>
          </p:cNvPr>
          <p:cNvSpPr/>
          <p:nvPr/>
        </p:nvSpPr>
        <p:spPr>
          <a:xfrm>
            <a:off x="1708726" y="1976582"/>
            <a:ext cx="1699491" cy="184727"/>
          </a:xfrm>
          <a:prstGeom prst="rect">
            <a:avLst/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672269-DB36-0BC2-520B-AC6B9E398597}"/>
              </a:ext>
            </a:extLst>
          </p:cNvPr>
          <p:cNvSpPr/>
          <p:nvPr/>
        </p:nvSpPr>
        <p:spPr>
          <a:xfrm>
            <a:off x="1824181" y="2535526"/>
            <a:ext cx="2239819" cy="184727"/>
          </a:xfrm>
          <a:prstGeom prst="rect">
            <a:avLst/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7F42EA-620E-07C9-15FF-B38BE1C07705}"/>
              </a:ext>
            </a:extLst>
          </p:cNvPr>
          <p:cNvSpPr/>
          <p:nvPr/>
        </p:nvSpPr>
        <p:spPr>
          <a:xfrm>
            <a:off x="1939636" y="3094470"/>
            <a:ext cx="2632364" cy="184727"/>
          </a:xfrm>
          <a:prstGeom prst="rect">
            <a:avLst/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W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F8E8D5-74F9-E7A5-6DD7-B79B609846F9}"/>
              </a:ext>
            </a:extLst>
          </p:cNvPr>
          <p:cNvSpPr/>
          <p:nvPr/>
        </p:nvSpPr>
        <p:spPr>
          <a:xfrm>
            <a:off x="3537527" y="3537527"/>
            <a:ext cx="3962400" cy="9975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66251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3C2D3BA-2340-81D3-5DD6-8B2AC05D9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Technology yield gap and </a:t>
            </a:r>
            <a:r>
              <a:rPr lang="en-US" sz="3200" dirty="0" err="1"/>
              <a:t>Yw</a:t>
            </a:r>
            <a:endParaRPr lang="en-US" sz="3200" baseline="-25000" dirty="0"/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80FB5147-BBC3-BD94-630C-6891FA0B7084}"/>
              </a:ext>
            </a:extLst>
          </p:cNvPr>
          <p:cNvSpPr/>
          <p:nvPr/>
        </p:nvSpPr>
        <p:spPr>
          <a:xfrm rot="17430379">
            <a:off x="205743" y="2733053"/>
            <a:ext cx="7546586" cy="6967389"/>
          </a:xfrm>
          <a:prstGeom prst="arc">
            <a:avLst>
              <a:gd name="adj1" fmla="val 16282454"/>
              <a:gd name="adj2" fmla="val 20604464"/>
            </a:avLst>
          </a:prstGeom>
          <a:noFill/>
          <a:ln w="2857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C29F99B-E3D0-995D-F06A-A624981CD9D4}"/>
              </a:ext>
            </a:extLst>
          </p:cNvPr>
          <p:cNvGrpSpPr/>
          <p:nvPr/>
        </p:nvGrpSpPr>
        <p:grpSpPr>
          <a:xfrm>
            <a:off x="636091" y="1391771"/>
            <a:ext cx="7922175" cy="8378996"/>
            <a:chOff x="2524927" y="1571848"/>
            <a:chExt cx="7922175" cy="8378996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93819F4E-68E2-C079-399D-1DABC1B9F972}"/>
                </a:ext>
              </a:extLst>
            </p:cNvPr>
            <p:cNvSpPr/>
            <p:nvPr/>
          </p:nvSpPr>
          <p:spPr>
            <a:xfrm rot="18793923">
              <a:off x="2521054" y="2024796"/>
              <a:ext cx="7929921" cy="7922175"/>
            </a:xfrm>
            <a:prstGeom prst="arc">
              <a:avLst>
                <a:gd name="adj1" fmla="val 14436159"/>
                <a:gd name="adj2" fmla="val 18876309"/>
              </a:avLst>
            </a:prstGeom>
            <a:noFill/>
            <a:ln w="28575" cap="flat" cmpd="sng" algn="ctr">
              <a:solidFill>
                <a:srgbClr val="000000"/>
              </a:solidFill>
              <a:prstDash val="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5A4AD5-EAE2-3BFD-9C36-4CD337860271}"/>
                </a:ext>
              </a:extLst>
            </p:cNvPr>
            <p:cNvSpPr txBox="1"/>
            <p:nvPr/>
          </p:nvSpPr>
          <p:spPr>
            <a:xfrm>
              <a:off x="6107116" y="1571848"/>
              <a:ext cx="5421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cs typeface="Helvetica" panose="020B0604020202020204" pitchFamily="34" charset="0"/>
                </a:rPr>
                <a:t>Yw</a:t>
              </a:r>
              <a:endParaRPr kumimoji="0" lang="en-GB" sz="20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835221A-CB74-0725-72AE-195864EB4E4A}"/>
                </a:ext>
              </a:extLst>
            </p:cNvPr>
            <p:cNvSpPr/>
            <p:nvPr/>
          </p:nvSpPr>
          <p:spPr>
            <a:xfrm>
              <a:off x="6304804" y="1961120"/>
              <a:ext cx="127601" cy="133207"/>
            </a:xfrm>
            <a:prstGeom prst="ellipse">
              <a:avLst/>
            </a:prstGeom>
            <a:solidFill>
              <a:srgbClr val="FFFFFF">
                <a:lumMod val="50000"/>
              </a:srgb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F4E8AE9-63B8-BC48-3926-59833382ABE7}"/>
              </a:ext>
            </a:extLst>
          </p:cNvPr>
          <p:cNvGrpSpPr/>
          <p:nvPr/>
        </p:nvGrpSpPr>
        <p:grpSpPr>
          <a:xfrm>
            <a:off x="2331221" y="3077839"/>
            <a:ext cx="1259892" cy="1130198"/>
            <a:chOff x="4216872" y="3223841"/>
            <a:chExt cx="1259892" cy="11301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29E4D7-C93D-6F5C-33FE-9BBB665E79A4}"/>
                </a:ext>
              </a:extLst>
            </p:cNvPr>
            <p:cNvSpPr txBox="1"/>
            <p:nvPr/>
          </p:nvSpPr>
          <p:spPr>
            <a:xfrm>
              <a:off x="4320816" y="3505602"/>
              <a:ext cx="1155948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cs typeface="Helvetica" panose="020B0604020202020204" pitchFamily="34" charset="0"/>
                </a:rPr>
                <a:t>Efficiency </a:t>
              </a:r>
            </a:p>
            <a:p>
              <a:pPr marL="0" marR="0" lvl="0" indent="0" algn="ctr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cs typeface="Helvetica" panose="020B0604020202020204" pitchFamily="34" charset="0"/>
                </a:rPr>
                <a:t>yield gap</a:t>
              </a:r>
              <a:endParaRPr kumimoji="0" lang="en-GB" sz="160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D212CA78-BA6B-F3EC-88F8-8F708AE0A6C6}"/>
                </a:ext>
              </a:extLst>
            </p:cNvPr>
            <p:cNvSpPr/>
            <p:nvPr/>
          </p:nvSpPr>
          <p:spPr>
            <a:xfrm>
              <a:off x="4216872" y="3223841"/>
              <a:ext cx="207889" cy="1130198"/>
            </a:xfrm>
            <a:prstGeom prst="rightBrac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6DE7DF42-D17B-C3EF-E545-730554CABF58}"/>
              </a:ext>
            </a:extLst>
          </p:cNvPr>
          <p:cNvSpPr/>
          <p:nvPr/>
        </p:nvSpPr>
        <p:spPr>
          <a:xfrm>
            <a:off x="3646306" y="2725486"/>
            <a:ext cx="85067" cy="81883"/>
          </a:xfrm>
          <a:prstGeom prst="ellipse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18DCE0C-F594-36D4-86AF-12329F8C3D74}"/>
              </a:ext>
            </a:extLst>
          </p:cNvPr>
          <p:cNvSpPr/>
          <p:nvPr/>
        </p:nvSpPr>
        <p:spPr>
          <a:xfrm>
            <a:off x="3267310" y="3137784"/>
            <a:ext cx="85067" cy="81883"/>
          </a:xfrm>
          <a:prstGeom prst="ellipse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406A5A-A6D2-8657-4209-FEC2819B0B89}"/>
              </a:ext>
            </a:extLst>
          </p:cNvPr>
          <p:cNvCxnSpPr/>
          <p:nvPr/>
        </p:nvCxnSpPr>
        <p:spPr>
          <a:xfrm flipH="1">
            <a:off x="742182" y="1484844"/>
            <a:ext cx="4" cy="3781066"/>
          </a:xfrm>
          <a:prstGeom prst="straightConnector1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675A38B-D432-16BD-024D-1F55AF28C404}"/>
              </a:ext>
            </a:extLst>
          </p:cNvPr>
          <p:cNvCxnSpPr>
            <a:cxnSpLocks/>
          </p:cNvCxnSpPr>
          <p:nvPr/>
        </p:nvCxnSpPr>
        <p:spPr>
          <a:xfrm flipH="1" flipV="1">
            <a:off x="742185" y="5253211"/>
            <a:ext cx="4204284" cy="12699"/>
          </a:xfrm>
          <a:prstGeom prst="straightConnector1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5DFBD2B-77B2-4218-A079-7B4EE0A4A8CF}"/>
              </a:ext>
            </a:extLst>
          </p:cNvPr>
          <p:cNvSpPr txBox="1"/>
          <p:nvPr/>
        </p:nvSpPr>
        <p:spPr>
          <a:xfrm>
            <a:off x="1997971" y="4208037"/>
            <a:ext cx="47981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GB" sz="20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Ya</a:t>
            </a:r>
            <a:endParaRPr lang="en-GB" sz="2000" baseline="-25000" dirty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34EC86-82AB-D174-557D-61AA786EF8F5}"/>
              </a:ext>
            </a:extLst>
          </p:cNvPr>
          <p:cNvSpPr txBox="1"/>
          <p:nvPr/>
        </p:nvSpPr>
        <p:spPr>
          <a:xfrm>
            <a:off x="1223098" y="5357543"/>
            <a:ext cx="292900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GB" sz="20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Input use (e.g., kg N/ha)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E31D3F-1356-873E-FC13-6DC0DDFCBD8D}"/>
              </a:ext>
            </a:extLst>
          </p:cNvPr>
          <p:cNvSpPr txBox="1"/>
          <p:nvPr/>
        </p:nvSpPr>
        <p:spPr>
          <a:xfrm rot="16200000">
            <a:off x="-760476" y="3156286"/>
            <a:ext cx="240700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sz="20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Crop yield (t/ha)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9A01913-5910-C167-EF32-EDB3D92B125A}"/>
              </a:ext>
            </a:extLst>
          </p:cNvPr>
          <p:cNvSpPr/>
          <p:nvPr/>
        </p:nvSpPr>
        <p:spPr>
          <a:xfrm>
            <a:off x="1931159" y="3598582"/>
            <a:ext cx="85067" cy="81883"/>
          </a:xfrm>
          <a:prstGeom prst="ellipse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BB55E52-6D83-4A9C-293C-14B7CB44E6B1}"/>
              </a:ext>
            </a:extLst>
          </p:cNvPr>
          <p:cNvSpPr/>
          <p:nvPr/>
        </p:nvSpPr>
        <p:spPr>
          <a:xfrm>
            <a:off x="1323094" y="4453678"/>
            <a:ext cx="85067" cy="81883"/>
          </a:xfrm>
          <a:prstGeom prst="ellipse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C658491-4720-CA40-6B08-C024582D8541}"/>
              </a:ext>
            </a:extLst>
          </p:cNvPr>
          <p:cNvSpPr/>
          <p:nvPr/>
        </p:nvSpPr>
        <p:spPr>
          <a:xfrm>
            <a:off x="1683134" y="4165646"/>
            <a:ext cx="85067" cy="81883"/>
          </a:xfrm>
          <a:prstGeom prst="ellipse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5AC1793-743B-64E8-84F9-A51ABB52E0A2}"/>
              </a:ext>
            </a:extLst>
          </p:cNvPr>
          <p:cNvSpPr/>
          <p:nvPr/>
        </p:nvSpPr>
        <p:spPr>
          <a:xfrm>
            <a:off x="3758307" y="3291675"/>
            <a:ext cx="85067" cy="81883"/>
          </a:xfrm>
          <a:prstGeom prst="ellipse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3704E8-C69D-CE4B-9220-41043348C246}"/>
              </a:ext>
            </a:extLst>
          </p:cNvPr>
          <p:cNvSpPr/>
          <p:nvPr/>
        </p:nvSpPr>
        <p:spPr>
          <a:xfrm>
            <a:off x="2195342" y="4165646"/>
            <a:ext cx="85067" cy="81883"/>
          </a:xfrm>
          <a:prstGeom prst="ellipse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725ED0A-289D-8F46-6A5A-2A3D2999E63A}"/>
              </a:ext>
            </a:extLst>
          </p:cNvPr>
          <p:cNvGrpSpPr/>
          <p:nvPr/>
        </p:nvGrpSpPr>
        <p:grpSpPr>
          <a:xfrm>
            <a:off x="2237876" y="3104399"/>
            <a:ext cx="1" cy="2028742"/>
            <a:chOff x="2767812" y="3309876"/>
            <a:chExt cx="1" cy="202874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CC7A4FE-CB32-B6A1-0855-6A457A3663C9}"/>
                </a:ext>
              </a:extLst>
            </p:cNvPr>
            <p:cNvCxnSpPr>
              <a:stCxn id="39" idx="4"/>
              <a:endCxn id="23" idx="0"/>
            </p:cNvCxnSpPr>
            <p:nvPr/>
          </p:nvCxnSpPr>
          <p:spPr>
            <a:xfrm flipH="1">
              <a:off x="2767812" y="3309876"/>
              <a:ext cx="1" cy="1061247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dash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DFF9339-F9F8-48B9-BEBC-9B87CFB79F6A}"/>
                </a:ext>
              </a:extLst>
            </p:cNvPr>
            <p:cNvCxnSpPr>
              <a:stCxn id="16" idx="2"/>
            </p:cNvCxnSpPr>
            <p:nvPr/>
          </p:nvCxnSpPr>
          <p:spPr>
            <a:xfrm>
              <a:off x="2767813" y="4693554"/>
              <a:ext cx="0" cy="645064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dash"/>
            </a:ln>
            <a:effectLst/>
          </p:spPr>
        </p:cxn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E7E8C1B8-9593-A971-A3E4-48F9CE8C97D5}"/>
              </a:ext>
            </a:extLst>
          </p:cNvPr>
          <p:cNvSpPr/>
          <p:nvPr/>
        </p:nvSpPr>
        <p:spPr>
          <a:xfrm>
            <a:off x="2769151" y="3949622"/>
            <a:ext cx="85067" cy="81883"/>
          </a:xfrm>
          <a:prstGeom prst="ellipse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4BF49DA-0C23-7ABE-28C1-CB7481628740}"/>
              </a:ext>
            </a:extLst>
          </p:cNvPr>
          <p:cNvSpPr/>
          <p:nvPr/>
        </p:nvSpPr>
        <p:spPr>
          <a:xfrm>
            <a:off x="2638194" y="3229542"/>
            <a:ext cx="85067" cy="81883"/>
          </a:xfrm>
          <a:prstGeom prst="ellipse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0EE8EE-30CA-AF01-D572-1B6D0CD23BAE}"/>
              </a:ext>
            </a:extLst>
          </p:cNvPr>
          <p:cNvSpPr/>
          <p:nvPr/>
        </p:nvSpPr>
        <p:spPr>
          <a:xfrm>
            <a:off x="4164707" y="2440775"/>
            <a:ext cx="85067" cy="81883"/>
          </a:xfrm>
          <a:prstGeom prst="ellipse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910C742-65CE-07B3-B1F6-ED720854B0E6}"/>
              </a:ext>
            </a:extLst>
          </p:cNvPr>
          <p:cNvGrpSpPr/>
          <p:nvPr/>
        </p:nvGrpSpPr>
        <p:grpSpPr>
          <a:xfrm>
            <a:off x="2303599" y="2467822"/>
            <a:ext cx="3265756" cy="608806"/>
            <a:chOff x="2808135" y="2660599"/>
            <a:chExt cx="3265756" cy="60880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339B2CA-2ECF-D293-C6B8-FB8AAD218D6D}"/>
                </a:ext>
              </a:extLst>
            </p:cNvPr>
            <p:cNvSpPr txBox="1"/>
            <p:nvPr/>
          </p:nvSpPr>
          <p:spPr>
            <a:xfrm>
              <a:off x="4917943" y="2710243"/>
              <a:ext cx="1155948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cs typeface="Helvetica" panose="020B0604020202020204" pitchFamily="34" charset="0"/>
                </a:rPr>
                <a:t>Resource </a:t>
              </a:r>
            </a:p>
            <a:p>
              <a:pPr marL="0" marR="0" lvl="0" indent="0" algn="ctr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cs typeface="Helvetica" panose="020B0604020202020204" pitchFamily="34" charset="0"/>
                </a:rPr>
                <a:t>yield gap</a:t>
              </a:r>
              <a:endParaRPr kumimoji="0" lang="en-GB" sz="16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2" name="Right Brace 31">
              <a:extLst>
                <a:ext uri="{FF2B5EF4-FFF2-40B4-BE49-F238E27FC236}">
                  <a16:creationId xmlns:a16="http://schemas.microsoft.com/office/drawing/2014/main" id="{1B07D367-579A-68C7-F060-0D9E5A6BC652}"/>
                </a:ext>
              </a:extLst>
            </p:cNvPr>
            <p:cNvSpPr/>
            <p:nvPr/>
          </p:nvSpPr>
          <p:spPr>
            <a:xfrm>
              <a:off x="4839812" y="2660599"/>
              <a:ext cx="195010" cy="608806"/>
            </a:xfrm>
            <a:prstGeom prst="rightBrac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E2F0625-5D96-24F2-DC9C-C0BA42B3FDB8}"/>
                </a:ext>
              </a:extLst>
            </p:cNvPr>
            <p:cNvCxnSpPr/>
            <p:nvPr/>
          </p:nvCxnSpPr>
          <p:spPr>
            <a:xfrm flipV="1">
              <a:off x="2808135" y="3269404"/>
              <a:ext cx="2013284" cy="1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dash"/>
            </a:ln>
            <a:effectLst/>
          </p:spPr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6CD0BE4-66E1-64F3-6811-CE178F32C3C5}"/>
              </a:ext>
            </a:extLst>
          </p:cNvPr>
          <p:cNvSpPr txBox="1"/>
          <p:nvPr/>
        </p:nvSpPr>
        <p:spPr>
          <a:xfrm>
            <a:off x="3916184" y="1990981"/>
            <a:ext cx="58381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GB" sz="20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GB" sz="2000" baseline="-250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HF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FAFA807-A388-2BB7-B62F-7398BD037C39}"/>
              </a:ext>
            </a:extLst>
          </p:cNvPr>
          <p:cNvSpPr/>
          <p:nvPr/>
        </p:nvSpPr>
        <p:spPr>
          <a:xfrm>
            <a:off x="1648298" y="2662935"/>
            <a:ext cx="443044" cy="334313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00517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FFD411-36DB-2C67-A950-9367CE6CFD72}"/>
              </a:ext>
            </a:extLst>
          </p:cNvPr>
          <p:cNvSpPr txBox="1"/>
          <p:nvPr/>
        </p:nvSpPr>
        <p:spPr>
          <a:xfrm>
            <a:off x="1668163" y="2590065"/>
            <a:ext cx="77939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sz="2000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GB" sz="2000" baseline="-25000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TEx</a:t>
            </a:r>
            <a:endParaRPr lang="en-GB" sz="2000" baseline="-25000" dirty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D2EA069-8F15-1C6D-DE9B-2C1BEFBCEBAA}"/>
              </a:ext>
            </a:extLst>
          </p:cNvPr>
          <p:cNvSpPr/>
          <p:nvPr/>
        </p:nvSpPr>
        <p:spPr>
          <a:xfrm>
            <a:off x="4144253" y="2404767"/>
            <a:ext cx="127601" cy="133207"/>
          </a:xfrm>
          <a:prstGeom prst="ellipse">
            <a:avLst/>
          </a:prstGeom>
          <a:solidFill>
            <a:srgbClr val="FFFFFF">
              <a:lumMod val="5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47D4662-8402-A1DA-DEC4-C4D51ADC9359}"/>
              </a:ext>
            </a:extLst>
          </p:cNvPr>
          <p:cNvSpPr/>
          <p:nvPr/>
        </p:nvSpPr>
        <p:spPr>
          <a:xfrm>
            <a:off x="2884274" y="2675127"/>
            <a:ext cx="85067" cy="81883"/>
          </a:xfrm>
          <a:prstGeom prst="ellipse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61690F0-E3CD-6C7F-3FC1-34FCFCAD807C}"/>
              </a:ext>
            </a:extLst>
          </p:cNvPr>
          <p:cNvSpPr/>
          <p:nvPr/>
        </p:nvSpPr>
        <p:spPr>
          <a:xfrm>
            <a:off x="2195343" y="3022516"/>
            <a:ext cx="85067" cy="81883"/>
          </a:xfrm>
          <a:prstGeom prst="ellipse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B59077C-22D2-769F-E7E5-0886D88483B2}"/>
              </a:ext>
            </a:extLst>
          </p:cNvPr>
          <p:cNvSpPr/>
          <p:nvPr/>
        </p:nvSpPr>
        <p:spPr>
          <a:xfrm>
            <a:off x="1272433" y="3873590"/>
            <a:ext cx="85067" cy="81883"/>
          </a:xfrm>
          <a:prstGeom prst="ellipse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C4AD59B-AB86-749D-CBA7-FD4909B3D08D}"/>
              </a:ext>
            </a:extLst>
          </p:cNvPr>
          <p:cNvGrpSpPr/>
          <p:nvPr/>
        </p:nvGrpSpPr>
        <p:grpSpPr>
          <a:xfrm>
            <a:off x="4271854" y="1824807"/>
            <a:ext cx="1741403" cy="646564"/>
            <a:chOff x="4801790" y="2030284"/>
            <a:chExt cx="1741403" cy="646564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C82D2AB-E4CA-62D4-D391-2F3CA13AA39F}"/>
                </a:ext>
              </a:extLst>
            </p:cNvPr>
            <p:cNvGrpSpPr/>
            <p:nvPr/>
          </p:nvGrpSpPr>
          <p:grpSpPr>
            <a:xfrm>
              <a:off x="5137320" y="2030284"/>
              <a:ext cx="1405873" cy="646564"/>
              <a:chOff x="6194858" y="1995259"/>
              <a:chExt cx="1405873" cy="646564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C8F87BB-0724-5546-55F1-68B01B544AB7}"/>
                  </a:ext>
                </a:extLst>
              </p:cNvPr>
              <p:cNvSpPr txBox="1"/>
              <p:nvPr/>
            </p:nvSpPr>
            <p:spPr>
              <a:xfrm>
                <a:off x="6269859" y="2041650"/>
                <a:ext cx="1330872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cs typeface="Helvetica" panose="020B0604020202020204" pitchFamily="34" charset="0"/>
                  </a:rPr>
                  <a:t>Technology </a:t>
                </a:r>
              </a:p>
              <a:p>
                <a:pPr marL="0" marR="0" lvl="0" indent="0" algn="ctr" defTabSz="91440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cs typeface="Helvetica" panose="020B0604020202020204" pitchFamily="34" charset="0"/>
                  </a:rPr>
                  <a:t>yield gap</a:t>
                </a:r>
                <a:endParaRPr kumimoji="0" lang="en-GB" sz="1600" b="1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45" name="Right Brace 44">
                <a:extLst>
                  <a:ext uri="{FF2B5EF4-FFF2-40B4-BE49-F238E27FC236}">
                    <a16:creationId xmlns:a16="http://schemas.microsoft.com/office/drawing/2014/main" id="{F3EC6616-5A12-92DC-8BE0-D3689468072F}"/>
                  </a:ext>
                </a:extLst>
              </p:cNvPr>
              <p:cNvSpPr/>
              <p:nvPr/>
            </p:nvSpPr>
            <p:spPr>
              <a:xfrm>
                <a:off x="6194858" y="1995259"/>
                <a:ext cx="150003" cy="646564"/>
              </a:xfrm>
              <a:prstGeom prst="rightBrac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</p:txBody>
          </p:sp>
        </p:grp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E2B3E4B-10E6-1AB0-1A61-C9901249A179}"/>
                </a:ext>
              </a:extLst>
            </p:cNvPr>
            <p:cNvCxnSpPr>
              <a:stCxn id="37" idx="6"/>
              <a:endCxn id="45" idx="2"/>
            </p:cNvCxnSpPr>
            <p:nvPr/>
          </p:nvCxnSpPr>
          <p:spPr>
            <a:xfrm>
              <a:off x="4801790" y="2667612"/>
              <a:ext cx="335530" cy="9236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dash"/>
            </a:ln>
            <a:effectLst/>
          </p:spPr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C15B730A-37B9-2DA9-7471-FF7569E79381}"/>
              </a:ext>
            </a:extLst>
          </p:cNvPr>
          <p:cNvSpPr txBox="1"/>
          <p:nvPr/>
        </p:nvSpPr>
        <p:spPr>
          <a:xfrm>
            <a:off x="5051904" y="3239814"/>
            <a:ext cx="3674404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sz="1600" b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Ya</a:t>
            </a:r>
            <a:r>
              <a:rPr lang="en-GB" sz="16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= actual farmers’ yields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sz="16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	- Farm household surveys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sz="1600" b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GB" sz="1600" b="1" baseline="-250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TEx</a:t>
            </a:r>
            <a:r>
              <a:rPr lang="en-GB" sz="16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= technical efficient yields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sz="16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	- Stochastic frontier analysis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sz="1600" b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GB" sz="1600" b="1" baseline="-250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HF</a:t>
            </a:r>
            <a:r>
              <a:rPr lang="en-GB" sz="16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= highest farmers’ yields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sz="16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	- Top 10</a:t>
            </a:r>
            <a:r>
              <a:rPr lang="en-GB" sz="1600" baseline="300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</a:t>
            </a:r>
            <a:r>
              <a:rPr lang="en-GB" sz="16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percentile of </a:t>
            </a:r>
            <a:r>
              <a:rPr lang="en-GB" sz="1600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Ya</a:t>
            </a:r>
            <a:endParaRPr lang="en-GB" sz="1600" dirty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sz="1600" b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Yp</a:t>
            </a:r>
            <a:r>
              <a:rPr lang="en-GB" sz="16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1600" b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= water limited potential yield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sz="1600" b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	- Global Yield Gap Atlas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0CD7B4-1DAD-94B0-EBBC-FB72C0033FFC}"/>
              </a:ext>
            </a:extLst>
          </p:cNvPr>
          <p:cNvSpPr txBox="1"/>
          <p:nvPr/>
        </p:nvSpPr>
        <p:spPr>
          <a:xfrm>
            <a:off x="243333" y="6162421"/>
            <a:ext cx="4346686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  <a:spcAft>
                <a:spcPts val="0"/>
              </a:spcAft>
            </a:pPr>
            <a:r>
              <a:rPr lang="en-GB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Silva et al. (2017) </a:t>
            </a:r>
            <a:r>
              <a:rPr lang="en-GB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Eur. J. Agronomy</a:t>
            </a:r>
          </a:p>
        </p:txBody>
      </p:sp>
    </p:spTree>
    <p:extLst>
      <p:ext uri="{BB962C8B-B14F-4D97-AF65-F5344CB8AC3E}">
        <p14:creationId xmlns:p14="http://schemas.microsoft.com/office/powerpoint/2010/main" val="3306373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DE8683-7A0E-40CB-CBA8-823C79423B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23" r="29899" b="5152"/>
          <a:stretch/>
        </p:blipFill>
        <p:spPr>
          <a:xfrm>
            <a:off x="1059872" y="1336822"/>
            <a:ext cx="7024255" cy="4634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08BF65D-35B5-224B-F91A-7A2FB401E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Global Yield Gap Atlas </a:t>
            </a:r>
            <a:r>
              <a:rPr lang="en-US" sz="3200" u="sng" dirty="0"/>
              <a:t>in R</a:t>
            </a:r>
            <a:endParaRPr lang="en-US" sz="3200" u="sng" baseline="-25000" dirty="0"/>
          </a:p>
        </p:txBody>
      </p:sp>
    </p:spTree>
    <p:extLst>
      <p:ext uri="{BB962C8B-B14F-4D97-AF65-F5344CB8AC3E}">
        <p14:creationId xmlns:p14="http://schemas.microsoft.com/office/powerpoint/2010/main" val="2284605664"/>
      </p:ext>
    </p:extLst>
  </p:cSld>
  <p:clrMapOvr>
    <a:masterClrMapping/>
  </p:clrMapOvr>
</p:sld>
</file>

<file path=ppt/theme/theme1.xml><?xml version="1.0" encoding="utf-8"?>
<a:theme xmlns:a="http://schemas.openxmlformats.org/drawingml/2006/main" name="CIMMYT Templete English">
  <a:themeElements>
    <a:clrScheme name="Color palete CIMMYT">
      <a:dk1>
        <a:sysClr val="windowText" lastClr="000000"/>
      </a:dk1>
      <a:lt1>
        <a:sysClr val="window" lastClr="FFFFFF"/>
      </a:lt1>
      <a:dk2>
        <a:srgbClr val="00B0F0"/>
      </a:dk2>
      <a:lt2>
        <a:srgbClr val="DC7610"/>
      </a:lt2>
      <a:accent1>
        <a:srgbClr val="7BC142"/>
      </a:accent1>
      <a:accent2>
        <a:srgbClr val="41542E"/>
      </a:accent2>
      <a:accent3>
        <a:srgbClr val="F2E6D7"/>
      </a:accent3>
      <a:accent4>
        <a:srgbClr val="4D4D4F"/>
      </a:accent4>
      <a:accent5>
        <a:srgbClr val="BCBEC0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20881</TotalTime>
  <Words>532</Words>
  <Application>Microsoft Office PowerPoint</Application>
  <PresentationFormat>On-screen Show (4:3)</PresentationFormat>
  <Paragraphs>93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Helvetica</vt:lpstr>
      <vt:lpstr>Times New Roman</vt:lpstr>
      <vt:lpstr>Verdana</vt:lpstr>
      <vt:lpstr>Wingdings</vt:lpstr>
      <vt:lpstr>CIMMYT Templete English</vt:lpstr>
      <vt:lpstr>Yield gap decomposition: Theory &amp; practice</vt:lpstr>
      <vt:lpstr>https://jvasco323.github.io/eia-yg-training  </vt:lpstr>
      <vt:lpstr>Efficiency yield gap and YTEx</vt:lpstr>
      <vt:lpstr>Stochastic frontier analysis</vt:lpstr>
      <vt:lpstr>Stochastic frontier analysis in R</vt:lpstr>
      <vt:lpstr>Resource yield gap and YHF</vt:lpstr>
      <vt:lpstr>Quantiles within ‘for loop’ in R</vt:lpstr>
      <vt:lpstr>Technology yield gap and Yw</vt:lpstr>
      <vt:lpstr>Global Yield Gap Atlas in 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Martin Brinkman</dc:creator>
  <cp:lastModifiedBy>SILVA, Joao Vasco (CIMMYT-Zimbabwe)</cp:lastModifiedBy>
  <cp:revision>1638</cp:revision>
  <cp:lastPrinted>2019-06-11T14:08:38Z</cp:lastPrinted>
  <dcterms:created xsi:type="dcterms:W3CDTF">2011-09-29T08:30:03Z</dcterms:created>
  <dcterms:modified xsi:type="dcterms:W3CDTF">2023-05-19T14:19:28Z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_Template">
    <vt:lpwstr>WHUK.pptx</vt:lpwstr>
  </property>
</Properties>
</file>